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8" r:id="rId20"/>
    <p:sldId id="275" r:id="rId21"/>
    <p:sldId id="276" r:id="rId22"/>
  </p:sldIdLst>
  <p:sldSz cx="18288000" cy="10287000"/>
  <p:notesSz cx="6858000" cy="9144000"/>
  <p:embeddedFontLst>
    <p:embeddedFont>
      <p:font typeface="Paytone One" panose="020B0604020202020204" charset="0"/>
      <p:regular r:id="rId23"/>
    </p:embeddedFont>
    <p:embeddedFont>
      <p:font typeface="Cheddar" panose="020B0604020202020204" charset="0"/>
      <p:regular r:id="rId24"/>
    </p:embeddedFont>
    <p:embeddedFont>
      <p:font typeface="Calibri" panose="020F0502020204030204" pitchFamily="34" charset="0"/>
      <p:regular r:id="rId25"/>
      <p:bold r:id="rId26"/>
      <p:italic r:id="rId27"/>
      <p:boldItalic r:id="rId28"/>
    </p:embeddedFont>
    <p:embeddedFont>
      <p:font typeface="Rokkitt Bold" panose="020B0604020202020204" charset="0"/>
      <p:regular r:id="rId29"/>
    </p:embeddedFont>
    <p:embeddedFont>
      <p:font typeface="Rokkitt" panose="020B0604020202020204" charset="0"/>
      <p:regular r:id="rId30"/>
    </p:embeddedFont>
    <p:embeddedFont>
      <p:font typeface="Cambria Math" panose="02040503050406030204" pitchFamily="18" charset="0"/>
      <p:regular r:id="rId31"/>
    </p:embeddedFont>
    <p:embeddedFont>
      <p:font typeface="BBT Martires Semi-Bold" panose="020B0604020202020204"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3" d="100"/>
          <a:sy n="43" d="100"/>
        </p:scale>
        <p:origin x="700"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danghieu19224.pythonanywhere.com/"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0" y="0"/>
            <a:ext cx="6853714" cy="10287000"/>
          </a:xfrm>
          <a:custGeom>
            <a:avLst/>
            <a:gdLst/>
            <a:ahLst/>
            <a:cxnLst/>
            <a:rect l="l" t="t" r="r" b="b"/>
            <a:pathLst>
              <a:path w="6853714" h="10287000">
                <a:moveTo>
                  <a:pt x="0" y="0"/>
                </a:moveTo>
                <a:lnTo>
                  <a:pt x="6853714" y="0"/>
                </a:lnTo>
                <a:lnTo>
                  <a:pt x="6853714" y="10287000"/>
                </a:lnTo>
                <a:lnTo>
                  <a:pt x="0" y="10287000"/>
                </a:lnTo>
                <a:lnTo>
                  <a:pt x="0" y="0"/>
                </a:lnTo>
                <a:close/>
              </a:path>
            </a:pathLst>
          </a:custGeom>
          <a:blipFill>
            <a:blip r:embed="rId2"/>
            <a:stretch>
              <a:fillRect/>
            </a:stretch>
          </a:blipFill>
        </p:spPr>
      </p:sp>
      <p:sp>
        <p:nvSpPr>
          <p:cNvPr id="3" name="Freeform 3"/>
          <p:cNvSpPr/>
          <p:nvPr/>
        </p:nvSpPr>
        <p:spPr>
          <a:xfrm>
            <a:off x="10695283" y="3350899"/>
            <a:ext cx="7592717" cy="6936101"/>
          </a:xfrm>
          <a:custGeom>
            <a:avLst/>
            <a:gdLst/>
            <a:ahLst/>
            <a:cxnLst/>
            <a:rect l="l" t="t" r="r" b="b"/>
            <a:pathLst>
              <a:path w="7592717" h="6936101">
                <a:moveTo>
                  <a:pt x="0" y="0"/>
                </a:moveTo>
                <a:lnTo>
                  <a:pt x="7592717" y="0"/>
                </a:lnTo>
                <a:lnTo>
                  <a:pt x="7592717" y="6936101"/>
                </a:lnTo>
                <a:lnTo>
                  <a:pt x="0" y="6936101"/>
                </a:lnTo>
                <a:lnTo>
                  <a:pt x="0" y="0"/>
                </a:lnTo>
                <a:close/>
              </a:path>
            </a:pathLst>
          </a:custGeom>
          <a:blipFill>
            <a:blip r:embed="rId3">
              <a:alphaModFix amt="50000"/>
            </a:blip>
            <a:stretch>
              <a:fillRect t="-8713" b="-8713"/>
            </a:stretch>
          </a:blipFill>
        </p:spPr>
      </p:sp>
      <p:sp>
        <p:nvSpPr>
          <p:cNvPr id="4" name="TextBox 4"/>
          <p:cNvSpPr txBox="1"/>
          <p:nvPr/>
        </p:nvSpPr>
        <p:spPr>
          <a:xfrm>
            <a:off x="6853714" y="3234368"/>
            <a:ext cx="11434286" cy="4733925"/>
          </a:xfrm>
          <a:prstGeom prst="rect">
            <a:avLst/>
          </a:prstGeom>
        </p:spPr>
        <p:txBody>
          <a:bodyPr lIns="0" tIns="0" rIns="0" bIns="0" rtlCol="0" anchor="t">
            <a:spAutoFit/>
          </a:bodyPr>
          <a:lstStyle/>
          <a:p>
            <a:pPr algn="ctr">
              <a:lnSpc>
                <a:spcPts val="12599"/>
              </a:lnSpc>
              <a:spcBef>
                <a:spcPct val="0"/>
              </a:spcBef>
            </a:pPr>
            <a:r>
              <a:rPr lang="en-US" sz="9000">
                <a:solidFill>
                  <a:srgbClr val="000000"/>
                </a:solidFill>
                <a:latin typeface="Paytone One"/>
                <a:ea typeface="Paytone One"/>
                <a:cs typeface="Paytone One"/>
                <a:sym typeface="Paytone One"/>
              </a:rPr>
              <a:t>Dự báo thời tiết bằng các thuật toán học máy</a:t>
            </a:r>
          </a:p>
        </p:txBody>
      </p:sp>
      <p:sp>
        <p:nvSpPr>
          <p:cNvPr id="5" name="TextBox 5"/>
          <p:cNvSpPr txBox="1"/>
          <p:nvPr/>
        </p:nvSpPr>
        <p:spPr>
          <a:xfrm>
            <a:off x="7686154" y="188199"/>
            <a:ext cx="9852720" cy="2305050"/>
          </a:xfrm>
          <a:prstGeom prst="rect">
            <a:avLst/>
          </a:prstGeom>
        </p:spPr>
        <p:txBody>
          <a:bodyPr lIns="0" tIns="0" rIns="0" bIns="0" rtlCol="0" anchor="t">
            <a:spAutoFit/>
          </a:bodyPr>
          <a:lstStyle/>
          <a:p>
            <a:pPr algn="ctr">
              <a:lnSpc>
                <a:spcPts val="16800"/>
              </a:lnSpc>
              <a:spcBef>
                <a:spcPct val="0"/>
              </a:spcBef>
            </a:pPr>
            <a:r>
              <a:rPr lang="en-US" sz="12000">
                <a:solidFill>
                  <a:srgbClr val="000000"/>
                </a:solidFill>
                <a:latin typeface="Cheddar"/>
                <a:ea typeface="Cheddar"/>
                <a:cs typeface="Cheddar"/>
                <a:sym typeface="Cheddar"/>
              </a:rPr>
              <a:t>MACHINE LEARNING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2352896" y="5130453"/>
            <a:ext cx="13582208" cy="26095"/>
          </a:xfrm>
          <a:custGeom>
            <a:avLst/>
            <a:gdLst/>
            <a:ahLst/>
            <a:cxnLst/>
            <a:rect l="l" t="t" r="r" b="b"/>
            <a:pathLst>
              <a:path w="13582208" h="26095">
                <a:moveTo>
                  <a:pt x="0" y="0"/>
                </a:moveTo>
                <a:lnTo>
                  <a:pt x="13582208" y="0"/>
                </a:lnTo>
                <a:lnTo>
                  <a:pt x="13582208" y="26094"/>
                </a:lnTo>
                <a:lnTo>
                  <a:pt x="0" y="26094"/>
                </a:lnTo>
                <a:lnTo>
                  <a:pt x="0" y="0"/>
                </a:lnTo>
                <a:close/>
              </a:path>
            </a:pathLst>
          </a:custGeom>
          <a:blipFill>
            <a:blip r:embed="rId2"/>
            <a:stretch>
              <a:fillRect/>
            </a:stretch>
          </a:blipFill>
        </p:spPr>
      </p:sp>
      <p:sp>
        <p:nvSpPr>
          <p:cNvPr id="3" name="Freeform 3"/>
          <p:cNvSpPr/>
          <p:nvPr/>
        </p:nvSpPr>
        <p:spPr>
          <a:xfrm>
            <a:off x="8701001" y="4253391"/>
            <a:ext cx="9586999" cy="6033609"/>
          </a:xfrm>
          <a:custGeom>
            <a:avLst/>
            <a:gdLst/>
            <a:ahLst/>
            <a:cxnLst/>
            <a:rect l="l" t="t" r="r" b="b"/>
            <a:pathLst>
              <a:path w="9586999" h="6033609">
                <a:moveTo>
                  <a:pt x="0" y="0"/>
                </a:moveTo>
                <a:lnTo>
                  <a:pt x="9586999" y="0"/>
                </a:lnTo>
                <a:lnTo>
                  <a:pt x="9586999" y="6033609"/>
                </a:lnTo>
                <a:lnTo>
                  <a:pt x="0" y="6033609"/>
                </a:lnTo>
                <a:lnTo>
                  <a:pt x="0" y="0"/>
                </a:lnTo>
                <a:close/>
              </a:path>
            </a:pathLst>
          </a:custGeom>
          <a:blipFill>
            <a:blip r:embed="rId3"/>
            <a:stretch>
              <a:fillRect/>
            </a:stretch>
          </a:blipFill>
        </p:spPr>
      </p:sp>
      <p:sp>
        <p:nvSpPr>
          <p:cNvPr id="5" name="TextBox 5"/>
          <p:cNvSpPr txBox="1"/>
          <p:nvPr/>
        </p:nvSpPr>
        <p:spPr>
          <a:xfrm>
            <a:off x="65309" y="-161925"/>
            <a:ext cx="2615601" cy="1377949"/>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a:ea typeface="Rokkitt"/>
                <a:cs typeface="Rokkitt"/>
                <a:sym typeface="Rokkitt"/>
              </a:rPr>
              <a:t>ID3</a:t>
            </a:r>
          </a:p>
        </p:txBody>
      </p:sp>
      <p:sp>
        <p:nvSpPr>
          <p:cNvPr id="6" name="TextBox 6"/>
          <p:cNvSpPr txBox="1"/>
          <p:nvPr/>
        </p:nvSpPr>
        <p:spPr>
          <a:xfrm>
            <a:off x="265808" y="1139824"/>
            <a:ext cx="17756385" cy="16002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ID3 (Iterative Dichotomiser 3): Là một thuật toán phân loại theo cách tiếp cận tham lam bằng cách chọn thuộc tính tốt nhất nhằm mang lại Information Gain (IG - lợi ích của thông tin) tối đa hoặc Entropy tối thiểu (entropy dùng để chỉ trạng thái ngẫu nhiên hoặc không có trật tự).</a:t>
            </a:r>
          </a:p>
        </p:txBody>
      </p:sp>
      <p:sp>
        <p:nvSpPr>
          <p:cNvPr id="7" name="TextBox 7"/>
          <p:cNvSpPr txBox="1"/>
          <p:nvPr/>
        </p:nvSpPr>
        <p:spPr>
          <a:xfrm>
            <a:off x="265808" y="3087528"/>
            <a:ext cx="7007346" cy="21336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Bản chất của thuật toán ID3 là xây dựng một cây quyết định nhằm phân loại dữ liệu dựa trên các thuộc tính của nó.</a:t>
            </a:r>
          </a:p>
        </p:txBody>
      </p:sp>
      <p:sp>
        <p:nvSpPr>
          <p:cNvPr id="8" name="TextBox 7"/>
          <p:cNvSpPr txBox="1"/>
          <p:nvPr/>
        </p:nvSpPr>
        <p:spPr>
          <a:xfrm>
            <a:off x="538938" y="6033610"/>
            <a:ext cx="3627916" cy="861774"/>
          </a:xfrm>
          <a:prstGeom prst="rect">
            <a:avLst/>
          </a:prstGeom>
          <a:noFill/>
        </p:spPr>
        <p:txBody>
          <a:bodyPr wrap="none" rtlCol="0">
            <a:spAutoFit/>
          </a:bodyPr>
          <a:lstStyle/>
          <a:p>
            <a:r>
              <a:rPr lang="vi-VN" sz="5000" dirty="0" smtClean="0">
                <a:latin typeface="Rokkitt" panose="020B0604020202020204" charset="0"/>
              </a:rPr>
              <a:t>Input-Output</a:t>
            </a:r>
          </a:p>
        </p:txBody>
      </p:sp>
      <p:sp>
        <p:nvSpPr>
          <p:cNvPr id="10" name="TextBox 9"/>
          <p:cNvSpPr txBox="1"/>
          <p:nvPr/>
        </p:nvSpPr>
        <p:spPr>
          <a:xfrm>
            <a:off x="538938" y="7168747"/>
            <a:ext cx="5968301" cy="1015663"/>
          </a:xfrm>
          <a:prstGeom prst="rect">
            <a:avLst/>
          </a:prstGeom>
          <a:noFill/>
        </p:spPr>
        <p:txBody>
          <a:bodyPr wrap="none" rtlCol="0">
            <a:spAutoFit/>
          </a:bodyPr>
          <a:lstStyle/>
          <a:p>
            <a:r>
              <a:rPr lang="vi-VN" sz="3000" dirty="0" smtClean="0">
                <a:latin typeface="Rokkitt" panose="020B0604020202020204" charset="0"/>
              </a:rPr>
              <a:t>Input: </a:t>
            </a:r>
            <a:r>
              <a:rPr lang="vi-VN" sz="3000" dirty="0">
                <a:latin typeface="Rokkitt" panose="020B0604020202020204" charset="0"/>
              </a:rPr>
              <a:t>Là 1 tập DL đã được gán </a:t>
            </a:r>
            <a:r>
              <a:rPr lang="vi-VN" sz="3000" dirty="0" smtClean="0">
                <a:latin typeface="Rokkitt" panose="020B0604020202020204" charset="0"/>
              </a:rPr>
              <a:t>nhãn</a:t>
            </a:r>
          </a:p>
          <a:p>
            <a:r>
              <a:rPr lang="vi-VN" sz="3000" dirty="0" smtClean="0">
                <a:latin typeface="Rokkitt" panose="020B0604020202020204" charset="0"/>
              </a:rPr>
              <a:t>Output: </a:t>
            </a:r>
            <a:r>
              <a:rPr lang="vi-VN" sz="3000" dirty="0">
                <a:latin typeface="Rokkitt" panose="020B0604020202020204" charset="0"/>
              </a:rPr>
              <a:t>Là 1 cây quyết định</a:t>
            </a:r>
            <a:endParaRPr lang="en-US" sz="3000" dirty="0">
              <a:latin typeface="Rokkitt" panose="020B0604020202020204"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TextBox 2"/>
          <p:cNvSpPr txBox="1"/>
          <p:nvPr/>
        </p:nvSpPr>
        <p:spPr>
          <a:xfrm>
            <a:off x="65309" y="-161925"/>
            <a:ext cx="2724652"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ID3</a:t>
            </a:r>
          </a:p>
        </p:txBody>
      </p:sp>
      <p:sp>
        <p:nvSpPr>
          <p:cNvPr id="4" name="TextBox 3"/>
          <p:cNvSpPr txBox="1"/>
          <p:nvPr/>
        </p:nvSpPr>
        <p:spPr>
          <a:xfrm>
            <a:off x="762000" y="1223070"/>
            <a:ext cx="4847802" cy="861774"/>
          </a:xfrm>
          <a:prstGeom prst="rect">
            <a:avLst/>
          </a:prstGeom>
          <a:noFill/>
        </p:spPr>
        <p:txBody>
          <a:bodyPr wrap="none" rtlCol="0">
            <a:spAutoFit/>
          </a:bodyPr>
          <a:lstStyle/>
          <a:p>
            <a:r>
              <a:rPr lang="vi-VN" sz="5000" dirty="0" smtClean="0">
                <a:latin typeface="Rokkitt" panose="020B0604020202020204" charset="0"/>
              </a:rPr>
              <a:t>Cơ chế hoạt động</a:t>
            </a:r>
            <a:endParaRPr lang="en-US" sz="5000" dirty="0">
              <a:latin typeface="Rokkitt" panose="020B0604020202020204" charset="0"/>
            </a:endParaRPr>
          </a:p>
        </p:txBody>
      </p:sp>
      <p:pic>
        <p:nvPicPr>
          <p:cNvPr id="5" name="Image 1" descr="preencoded.png"/>
          <p:cNvPicPr>
            <a:picLocks noChangeAspect="1"/>
          </p:cNvPicPr>
          <p:nvPr/>
        </p:nvPicPr>
        <p:blipFill>
          <a:blip r:embed="rId2"/>
          <a:stretch>
            <a:fillRect/>
          </a:stretch>
        </p:blipFill>
        <p:spPr>
          <a:xfrm>
            <a:off x="553066" y="2999245"/>
            <a:ext cx="1578078" cy="2302348"/>
          </a:xfrm>
          <a:prstGeom prst="rect">
            <a:avLst/>
          </a:prstGeom>
        </p:spPr>
      </p:pic>
      <p:pic>
        <p:nvPicPr>
          <p:cNvPr id="6" name="Image 2" descr="preencoded.png"/>
          <p:cNvPicPr>
            <a:picLocks noChangeAspect="1"/>
          </p:cNvPicPr>
          <p:nvPr/>
        </p:nvPicPr>
        <p:blipFill>
          <a:blip r:embed="rId3"/>
          <a:stretch>
            <a:fillRect/>
          </a:stretch>
        </p:blipFill>
        <p:spPr>
          <a:xfrm>
            <a:off x="545692" y="5527346"/>
            <a:ext cx="1585452" cy="2330500"/>
          </a:xfrm>
          <a:prstGeom prst="rect">
            <a:avLst/>
          </a:prstGeom>
        </p:spPr>
      </p:pic>
      <p:pic>
        <p:nvPicPr>
          <p:cNvPr id="7" name="Image 3" descr="preencoded.png"/>
          <p:cNvPicPr>
            <a:picLocks noChangeAspect="1"/>
          </p:cNvPicPr>
          <p:nvPr/>
        </p:nvPicPr>
        <p:blipFill>
          <a:blip r:embed="rId4"/>
          <a:stretch>
            <a:fillRect/>
          </a:stretch>
        </p:blipFill>
        <p:spPr>
          <a:xfrm>
            <a:off x="545692" y="8083599"/>
            <a:ext cx="1585452" cy="2039559"/>
          </a:xfrm>
          <a:prstGeom prst="rect">
            <a:avLst/>
          </a:prstGeom>
        </p:spPr>
      </p:pic>
      <p:sp>
        <p:nvSpPr>
          <p:cNvPr id="8" name="TextBox 7"/>
          <p:cNvSpPr txBox="1"/>
          <p:nvPr/>
        </p:nvSpPr>
        <p:spPr>
          <a:xfrm>
            <a:off x="553065" y="1960742"/>
            <a:ext cx="12880258" cy="1015663"/>
          </a:xfrm>
          <a:prstGeom prst="rect">
            <a:avLst/>
          </a:prstGeom>
          <a:noFill/>
        </p:spPr>
        <p:txBody>
          <a:bodyPr wrap="square" rtlCol="0">
            <a:spAutoFit/>
          </a:bodyPr>
          <a:lstStyle/>
          <a:p>
            <a:r>
              <a:rPr lang="vi-VN" sz="3000" dirty="0">
                <a:latin typeface="Rokkitt" panose="020B0604020202020204" charset="0"/>
              </a:rPr>
              <a:t>Sử dụng hàm “entropy“ để đo độ tinh khiết (purity) / độ vẩn đục   (impurity) của 1 phép phân chia</a:t>
            </a:r>
            <a:endParaRPr lang="en-US" sz="3000" dirty="0">
              <a:latin typeface="Rokkitt" panose="020B0604020202020204" charset="0"/>
            </a:endParaRPr>
          </a:p>
        </p:txBody>
      </p:sp>
      <mc:AlternateContent xmlns:mc="http://schemas.openxmlformats.org/markup-compatibility/2006" xmlns:a14="http://schemas.microsoft.com/office/drawing/2010/main">
        <mc:Choice Requires="a14">
          <p:sp>
            <p:nvSpPr>
              <p:cNvPr id="9" name="TextBox 8"/>
              <p:cNvSpPr txBox="1"/>
              <p:nvPr/>
            </p:nvSpPr>
            <p:spPr>
              <a:xfrm>
                <a:off x="2362200" y="2976405"/>
                <a:ext cx="15773400" cy="1953035"/>
              </a:xfrm>
              <a:prstGeom prst="rect">
                <a:avLst/>
              </a:prstGeom>
              <a:noFill/>
            </p:spPr>
            <p:txBody>
              <a:bodyPr wrap="square" rtlCol="0">
                <a:spAutoFit/>
              </a:bodyPr>
              <a:lstStyle/>
              <a:p>
                <a:r>
                  <a:rPr lang="vi-VN" sz="2500" dirty="0">
                    <a:latin typeface="Rokkitt" panose="020B0604020202020204" charset="0"/>
                  </a:rPr>
                  <a:t>Tại root node (nút gốc), tính entropy để đo lường mức độ hỗn loạn của toàn bộ tập dữ liệu trước khi nó được phân chia theo bất kỳ thuộc tính nào.</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𝑆</m:t>
                          </m:r>
                        </m:e>
                      </m:d>
                      <m:r>
                        <a:rPr lang="vi-VN" sz="2500" i="1">
                          <a:latin typeface="Cambria Math" panose="02040503050406030204" pitchFamily="18" charset="0"/>
                        </a:rPr>
                        <m:t>=−</m:t>
                      </m:r>
                      <m:nary>
                        <m:naryPr>
                          <m:chr m:val="∑"/>
                          <m:limLoc m:val="undOvr"/>
                          <m:ctrlPr>
                            <a:rPr lang="en-US" sz="2500" i="1">
                              <a:latin typeface="Cambria Math" panose="02040503050406030204" pitchFamily="18" charset="0"/>
                            </a:rPr>
                          </m:ctrlPr>
                        </m:naryPr>
                        <m:sub>
                          <m:r>
                            <a:rPr lang="vi-VN" sz="2500" i="1">
                              <a:latin typeface="Cambria Math" panose="02040503050406030204" pitchFamily="18" charset="0"/>
                            </a:rPr>
                            <m:t>𝑐</m:t>
                          </m:r>
                          <m:r>
                            <a:rPr lang="vi-VN" sz="2500" i="1">
                              <a:latin typeface="Cambria Math" panose="02040503050406030204" pitchFamily="18" charset="0"/>
                            </a:rPr>
                            <m:t>1</m:t>
                          </m:r>
                        </m:sub>
                        <m:sup>
                          <m:r>
                            <a:rPr lang="vi-VN" sz="2500" i="1">
                              <a:latin typeface="Cambria Math" panose="02040503050406030204" pitchFamily="18" charset="0"/>
                            </a:rPr>
                            <m:t>𝐶</m:t>
                          </m:r>
                        </m:sup>
                        <m:e>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vi-VN" sz="2500" i="1">
                                      <a:latin typeface="Cambria Math" panose="02040503050406030204" pitchFamily="18" charset="0"/>
                                    </a:rPr>
                                    <m:t>𝑁</m:t>
                                  </m:r>
                                </m:e>
                                <m:sub>
                                  <m:r>
                                    <a:rPr lang="vi-VN" sz="2500" i="1">
                                      <a:latin typeface="Cambria Math" panose="02040503050406030204" pitchFamily="18" charset="0"/>
                                    </a:rPr>
                                    <m:t>𝑐</m:t>
                                  </m:r>
                                </m:sub>
                              </m:sSub>
                            </m:num>
                            <m:den>
                              <m:r>
                                <a:rPr lang="vi-VN" sz="2500" i="1">
                                  <a:latin typeface="Cambria Math" panose="02040503050406030204" pitchFamily="18" charset="0"/>
                                </a:rPr>
                                <m:t>𝑁</m:t>
                              </m:r>
                            </m:den>
                          </m:f>
                          <m:r>
                            <m:rPr>
                              <m:sty m:val="p"/>
                            </m:rPr>
                            <a:rPr lang="vi-VN" sz="2500">
                              <a:latin typeface="Cambria Math" panose="02040503050406030204" pitchFamily="18" charset="0"/>
                            </a:rPr>
                            <m:t>log</m:t>
                          </m:r>
                          <m:r>
                            <a:rPr lang="vi-VN" sz="2500">
                              <a:latin typeface="Cambria Math" panose="02040503050406030204" pitchFamily="18" charset="0"/>
                            </a:rPr>
                            <m:t>⁡</m:t>
                          </m:r>
                          <m:r>
                            <a:rPr lang="vi-VN" sz="2500" i="1">
                              <a:latin typeface="Cambria Math" panose="02040503050406030204" pitchFamily="18" charset="0"/>
                            </a:rPr>
                            <m:t>(</m:t>
                          </m:r>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vi-VN" sz="2500" i="1">
                                      <a:latin typeface="Cambria Math" panose="02040503050406030204" pitchFamily="18" charset="0"/>
                                    </a:rPr>
                                    <m:t>𝑁</m:t>
                                  </m:r>
                                </m:e>
                                <m:sub>
                                  <m:r>
                                    <a:rPr lang="vi-VN" sz="2500" i="1">
                                      <a:latin typeface="Cambria Math" panose="02040503050406030204" pitchFamily="18" charset="0"/>
                                    </a:rPr>
                                    <m:t>𝑐</m:t>
                                  </m:r>
                                </m:sub>
                              </m:sSub>
                            </m:num>
                            <m:den>
                              <m:r>
                                <a:rPr lang="vi-VN" sz="2500" i="1">
                                  <a:latin typeface="Cambria Math" panose="02040503050406030204" pitchFamily="18" charset="0"/>
                                </a:rPr>
                                <m:t>𝑁</m:t>
                              </m:r>
                            </m:den>
                          </m:f>
                          <m:r>
                            <a:rPr lang="vi-VN" sz="2500" i="1">
                              <a:latin typeface="Cambria Math" panose="02040503050406030204" pitchFamily="18" charset="0"/>
                            </a:rPr>
                            <m:t>)</m:t>
                          </m:r>
                        </m:e>
                      </m:nary>
                    </m:oMath>
                  </m:oMathPara>
                </a14:m>
                <a:endParaRPr lang="en-US" sz="2500" dirty="0">
                  <a:latin typeface="Rokkitt" panose="020B060402020202020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2362200" y="2976405"/>
                <a:ext cx="15773400" cy="1953035"/>
              </a:xfrm>
              <a:prstGeom prst="rect">
                <a:avLst/>
              </a:prstGeom>
              <a:blipFill rotWithShape="0">
                <a:blip r:embed="rId5"/>
                <a:stretch>
                  <a:fillRect l="-657" t="-218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a:xfrm>
                <a:off x="2362200" y="5534966"/>
                <a:ext cx="15773400" cy="1951047"/>
              </a:xfrm>
              <a:prstGeom prst="rect">
                <a:avLst/>
              </a:prstGeom>
              <a:noFill/>
            </p:spPr>
            <p:txBody>
              <a:bodyPr wrap="square" rtlCol="0">
                <a:spAutoFit/>
              </a:bodyPr>
              <a:lstStyle/>
              <a:p>
                <a:r>
                  <a:rPr lang="vi-VN" sz="2500" dirty="0">
                    <a:latin typeface="Rokkitt" panose="020B0604020202020204" charset="0"/>
                  </a:rPr>
                  <a:t>Khi đã phân chia tập dữ liệu 𝑆 dựa trên một thuộc tính x, chúng ta sẽ có K tập con (child nodes), mỗi tập tương ứng với một giá trị cụ thể của thuộc tính x. Ta tính entropy tại child node:</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e>
                      </m:d>
                      <m:r>
                        <a:rPr lang="vi-VN" sz="2500" i="1">
                          <a:latin typeface="Cambria Math" panose="02040503050406030204" pitchFamily="18" charset="0"/>
                        </a:rPr>
                        <m:t>=</m:t>
                      </m:r>
                      <m:nary>
                        <m:naryPr>
                          <m:chr m:val="∑"/>
                          <m:limLoc m:val="undOvr"/>
                          <m:ctrlPr>
                            <a:rPr lang="en-US" sz="2500" i="1">
                              <a:latin typeface="Cambria Math" panose="02040503050406030204" pitchFamily="18" charset="0"/>
                            </a:rPr>
                          </m:ctrlPr>
                        </m:naryPr>
                        <m:sub>
                          <m:r>
                            <a:rPr lang="vi-VN" sz="2500" i="1">
                              <a:latin typeface="Cambria Math" panose="02040503050406030204" pitchFamily="18" charset="0"/>
                            </a:rPr>
                            <m:t>𝑘</m:t>
                          </m:r>
                          <m:r>
                            <a:rPr lang="vi-VN" sz="2500" i="1">
                              <a:latin typeface="Cambria Math" panose="02040503050406030204" pitchFamily="18" charset="0"/>
                            </a:rPr>
                            <m:t>=1</m:t>
                          </m:r>
                        </m:sub>
                        <m:sup>
                          <m:r>
                            <a:rPr lang="vi-VN" sz="2500" i="1">
                              <a:latin typeface="Cambria Math" panose="02040503050406030204" pitchFamily="18" charset="0"/>
                            </a:rPr>
                            <m:t>𝐾</m:t>
                          </m:r>
                        </m:sup>
                        <m:e>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vi-VN" sz="2500" i="1">
                                      <a:latin typeface="Cambria Math" panose="02040503050406030204" pitchFamily="18" charset="0"/>
                                    </a:rPr>
                                    <m:t>𝑚</m:t>
                                  </m:r>
                                </m:e>
                                <m:sub>
                                  <m:r>
                                    <a:rPr lang="vi-VN" sz="2500" i="1">
                                      <a:latin typeface="Cambria Math" panose="02040503050406030204" pitchFamily="18" charset="0"/>
                                    </a:rPr>
                                    <m:t>𝑘</m:t>
                                  </m:r>
                                </m:sub>
                              </m:sSub>
                            </m:num>
                            <m:den>
                              <m:r>
                                <a:rPr lang="vi-VN" sz="2500" i="1">
                                  <a:latin typeface="Cambria Math" panose="02040503050406030204" pitchFamily="18" charset="0"/>
                                </a:rPr>
                                <m:t>𝑁</m:t>
                              </m:r>
                            </m:den>
                          </m:f>
                          <m:r>
                            <a:rPr lang="vi-VN" sz="2500" i="1">
                              <a:latin typeface="Cambria Math" panose="02040503050406030204" pitchFamily="18" charset="0"/>
                            </a:rPr>
                            <m:t>𝐻</m:t>
                          </m:r>
                          <m:d>
                            <m:dPr>
                              <m:ctrlPr>
                                <a:rPr lang="en-US" sz="2500" i="1">
                                  <a:latin typeface="Cambria Math" panose="02040503050406030204" pitchFamily="18" charset="0"/>
                                </a:rPr>
                              </m:ctrlPr>
                            </m:dPr>
                            <m:e>
                              <m:sSub>
                                <m:sSubPr>
                                  <m:ctrlPr>
                                    <a:rPr lang="en-US" sz="2500" i="1">
                                      <a:latin typeface="Cambria Math" panose="02040503050406030204" pitchFamily="18" charset="0"/>
                                    </a:rPr>
                                  </m:ctrlPr>
                                </m:sSubPr>
                                <m:e>
                                  <m:r>
                                    <a:rPr lang="vi-VN" sz="2500" i="1">
                                      <a:latin typeface="Cambria Math" panose="02040503050406030204" pitchFamily="18" charset="0"/>
                                    </a:rPr>
                                    <m:t>𝑆</m:t>
                                  </m:r>
                                </m:e>
                                <m:sub>
                                  <m:r>
                                    <a:rPr lang="vi-VN" sz="2500" i="1">
                                      <a:latin typeface="Cambria Math" panose="02040503050406030204" pitchFamily="18" charset="0"/>
                                    </a:rPr>
                                    <m:t>𝑘</m:t>
                                  </m:r>
                                </m:sub>
                              </m:sSub>
                            </m:e>
                          </m:d>
                        </m:e>
                      </m:nary>
                    </m:oMath>
                  </m:oMathPara>
                </a14:m>
                <a:endParaRPr lang="en-US" sz="2500" dirty="0">
                  <a:latin typeface="Rokkitt" panose="020B0604020202020204" charset="0"/>
                </a:endParaRPr>
              </a:p>
            </p:txBody>
          </p:sp>
        </mc:Choice>
        <mc:Fallback xmlns="">
          <p:sp>
            <p:nvSpPr>
              <p:cNvPr id="10" name="TextBox 9"/>
              <p:cNvSpPr txBox="1">
                <a:spLocks noRot="1" noChangeAspect="1" noMove="1" noResize="1" noEditPoints="1" noAdjustHandles="1" noChangeArrowheads="1" noChangeShapeType="1" noTextEdit="1"/>
              </p:cNvSpPr>
              <p:nvPr/>
            </p:nvSpPr>
            <p:spPr>
              <a:xfrm>
                <a:off x="2362200" y="5534966"/>
                <a:ext cx="15773400" cy="1951047"/>
              </a:xfrm>
              <a:prstGeom prst="rect">
                <a:avLst/>
              </a:prstGeom>
              <a:blipFill rotWithShape="0">
                <a:blip r:embed="rId6"/>
                <a:stretch>
                  <a:fillRect l="-657" t="-406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2362201" y="8091539"/>
                <a:ext cx="15773400" cy="2134367"/>
              </a:xfrm>
              <a:prstGeom prst="rect">
                <a:avLst/>
              </a:prstGeom>
              <a:noFill/>
            </p:spPr>
            <p:txBody>
              <a:bodyPr wrap="square" rtlCol="0">
                <a:spAutoFit/>
              </a:bodyPr>
              <a:lstStyle/>
              <a:p>
                <a:r>
                  <a:rPr lang="vi-VN" sz="2500" dirty="0">
                    <a:latin typeface="Rokkitt" panose="020B0604020202020204" charset="0"/>
                  </a:rPr>
                  <a:t>Information Gain(IG) là lượng thông tin thu được sau khi phân chia tập dữ liệu dựa trên một thuộc tính x, tức là nó đo lường sự giảm entropy khi chia dữ liệu theo x. Công thức tính IG dựa trên x là:</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2500" i="1">
                          <a:latin typeface="Cambria Math" panose="02040503050406030204" pitchFamily="18" charset="0"/>
                        </a:rPr>
                        <m:t>𝐺</m:t>
                      </m:r>
                      <m:d>
                        <m:dPr>
                          <m:ctrlPr>
                            <a:rPr lang="en-US" sz="2500" i="1">
                              <a:latin typeface="Cambria Math" panose="02040503050406030204" pitchFamily="18" charset="0"/>
                            </a:rPr>
                          </m:ctrlPr>
                        </m:dPr>
                        <m:e>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e>
                      </m:d>
                      <m:r>
                        <a:rPr lang="vi-VN" sz="2500" i="1">
                          <a:latin typeface="Cambria Math" panose="02040503050406030204" pitchFamily="18" charset="0"/>
                        </a:rPr>
                        <m:t>=</m:t>
                      </m:r>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𝑆</m:t>
                          </m:r>
                        </m:e>
                      </m:d>
                      <m:r>
                        <a:rPr lang="vi-VN" sz="2500" i="1">
                          <a:latin typeface="Cambria Math" panose="02040503050406030204" pitchFamily="18" charset="0"/>
                        </a:rPr>
                        <m:t>−</m:t>
                      </m:r>
                      <m:r>
                        <a:rPr lang="vi-VN" sz="2500" i="1">
                          <a:latin typeface="Cambria Math" panose="02040503050406030204" pitchFamily="18" charset="0"/>
                        </a:rPr>
                        <m:t>𝐻</m:t>
                      </m:r>
                      <m:r>
                        <a:rPr lang="vi-VN" sz="2500" i="1">
                          <a:latin typeface="Cambria Math" panose="02040503050406030204" pitchFamily="18" charset="0"/>
                        </a:rPr>
                        <m:t>(</m:t>
                      </m:r>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r>
                        <a:rPr lang="vi-VN" sz="2500" i="1">
                          <a:latin typeface="Cambria Math" panose="02040503050406030204" pitchFamily="18" charset="0"/>
                        </a:rPr>
                        <m:t>)</m:t>
                      </m:r>
                    </m:oMath>
                  </m:oMathPara>
                </a14:m>
                <a:endParaRPr lang="en-US" sz="2500" dirty="0">
                  <a:latin typeface="Rokkitt" panose="020B0604020202020204" charset="0"/>
                </a:endParaRPr>
              </a:p>
              <a:p>
                <a:r>
                  <a:rPr lang="vi-VN" sz="2500" dirty="0">
                    <a:latin typeface="Rokkitt" panose="020B0604020202020204" charset="0"/>
                  </a:rPr>
                  <a:t>Và tại mỗi node thuộc tính được chọn được xác định dựa vào:</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sSup>
                        <m:sSupPr>
                          <m:ctrlPr>
                            <a:rPr lang="en-US" sz="2500" i="1">
                              <a:latin typeface="Cambria Math" panose="02040503050406030204" pitchFamily="18" charset="0"/>
                            </a:rPr>
                          </m:ctrlPr>
                        </m:sSupPr>
                        <m:e>
                          <m:r>
                            <a:rPr lang="vi-VN" sz="2500" i="1">
                              <a:latin typeface="Cambria Math" panose="02040503050406030204" pitchFamily="18" charset="0"/>
                            </a:rPr>
                            <m:t>𝑥</m:t>
                          </m:r>
                        </m:e>
                        <m:sup>
                          <m:r>
                            <a:rPr lang="vi-VN" sz="2500" i="1">
                              <a:latin typeface="Cambria Math" panose="02040503050406030204" pitchFamily="18" charset="0"/>
                            </a:rPr>
                            <m:t>∗</m:t>
                          </m:r>
                        </m:sup>
                      </m:sSup>
                      <m:r>
                        <a:rPr lang="vi-VN" sz="2500" i="1">
                          <a:latin typeface="Cambria Math" panose="02040503050406030204" pitchFamily="18" charset="0"/>
                        </a:rPr>
                        <m:t>=</m:t>
                      </m:r>
                      <m:r>
                        <a:rPr lang="vi-VN" sz="2500" i="1">
                          <a:latin typeface="Cambria Math" panose="02040503050406030204" pitchFamily="18" charset="0"/>
                        </a:rPr>
                        <m:t>𝑎𝑟𝑔</m:t>
                      </m:r>
                      <m:func>
                        <m:funcPr>
                          <m:ctrlPr>
                            <a:rPr lang="en-US" sz="2500" i="1">
                              <a:latin typeface="Cambria Math" panose="02040503050406030204" pitchFamily="18" charset="0"/>
                            </a:rPr>
                          </m:ctrlPr>
                        </m:funcPr>
                        <m:fName>
                          <m:limLow>
                            <m:limLowPr>
                              <m:ctrlPr>
                                <a:rPr lang="en-US" sz="2500" i="1">
                                  <a:latin typeface="Cambria Math" panose="02040503050406030204" pitchFamily="18" charset="0"/>
                                </a:rPr>
                              </m:ctrlPr>
                            </m:limLowPr>
                            <m:e>
                              <m:r>
                                <m:rPr>
                                  <m:sty m:val="p"/>
                                </m:rPr>
                                <a:rPr lang="vi-VN" sz="2500">
                                  <a:latin typeface="Cambria Math" panose="02040503050406030204" pitchFamily="18" charset="0"/>
                                </a:rPr>
                                <m:t>min</m:t>
                              </m:r>
                            </m:e>
                            <m:lim>
                              <m:r>
                                <a:rPr lang="vi-VN" sz="2500" i="1">
                                  <a:latin typeface="Cambria Math" panose="02040503050406030204" pitchFamily="18" charset="0"/>
                                </a:rPr>
                                <m:t>𝑥</m:t>
                              </m:r>
                            </m:lim>
                          </m:limLow>
                        </m:fName>
                        <m:e>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e>
                          </m:d>
                          <m:r>
                            <a:rPr lang="vi-VN" sz="2500" i="1">
                              <a:latin typeface="Cambria Math" panose="02040503050406030204" pitchFamily="18" charset="0"/>
                            </a:rPr>
                            <m:t>=</m:t>
                          </m:r>
                          <m:r>
                            <a:rPr lang="vi-VN" sz="2500" i="1">
                              <a:latin typeface="Cambria Math" panose="02040503050406030204" pitchFamily="18" charset="0"/>
                            </a:rPr>
                            <m:t>𝑎𝑟𝑔</m:t>
                          </m:r>
                          <m:func>
                            <m:funcPr>
                              <m:ctrlPr>
                                <a:rPr lang="en-US" sz="2500" i="1">
                                  <a:latin typeface="Cambria Math" panose="02040503050406030204" pitchFamily="18" charset="0"/>
                                </a:rPr>
                              </m:ctrlPr>
                            </m:funcPr>
                            <m:fName>
                              <m:limLow>
                                <m:limLowPr>
                                  <m:ctrlPr>
                                    <a:rPr lang="en-US" sz="2500" i="1">
                                      <a:latin typeface="Cambria Math" panose="02040503050406030204" pitchFamily="18" charset="0"/>
                                    </a:rPr>
                                  </m:ctrlPr>
                                </m:limLowPr>
                                <m:e>
                                  <m:r>
                                    <m:rPr>
                                      <m:sty m:val="p"/>
                                    </m:rPr>
                                    <a:rPr lang="vi-VN" sz="2500">
                                      <a:latin typeface="Cambria Math" panose="02040503050406030204" pitchFamily="18" charset="0"/>
                                    </a:rPr>
                                    <m:t>max</m:t>
                                  </m:r>
                                </m:e>
                                <m:lim>
                                  <m:r>
                                    <a:rPr lang="vi-VN" sz="2500" i="1">
                                      <a:latin typeface="Cambria Math" panose="02040503050406030204" pitchFamily="18" charset="0"/>
                                    </a:rPr>
                                    <m:t>𝑥</m:t>
                                  </m:r>
                                </m:lim>
                              </m:limLow>
                            </m:fName>
                            <m:e>
                              <m:r>
                                <a:rPr lang="vi-VN" sz="2500" i="1">
                                  <a:latin typeface="Cambria Math" panose="02040503050406030204" pitchFamily="18" charset="0"/>
                                </a:rPr>
                                <m:t>𝐺</m:t>
                              </m:r>
                              <m:r>
                                <a:rPr lang="vi-VN" sz="2500" i="1">
                                  <a:latin typeface="Cambria Math" panose="02040503050406030204" pitchFamily="18" charset="0"/>
                                </a:rPr>
                                <m:t>(</m:t>
                              </m:r>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r>
                                <a:rPr lang="vi-VN" sz="2500" i="1">
                                  <a:latin typeface="Cambria Math" panose="02040503050406030204" pitchFamily="18" charset="0"/>
                                </a:rPr>
                                <m:t>)</m:t>
                              </m:r>
                            </m:e>
                          </m:func>
                        </m:e>
                      </m:func>
                    </m:oMath>
                  </m:oMathPara>
                </a14:m>
                <a:endParaRPr lang="en-US" sz="2500" dirty="0">
                  <a:latin typeface="Rokkitt" panose="020B0604020202020204" charset="0"/>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2362201" y="8091539"/>
                <a:ext cx="15773400" cy="2134367"/>
              </a:xfrm>
              <a:prstGeom prst="rect">
                <a:avLst/>
              </a:prstGeom>
              <a:blipFill rotWithShape="0">
                <a:blip r:embed="rId7"/>
                <a:stretch>
                  <a:fillRect l="-657" t="-2000" r="-657"/>
                </a:stretch>
              </a:blipFill>
            </p:spPr>
            <p:txBody>
              <a:bodyPr/>
              <a:lstStyle/>
              <a:p>
                <a:r>
                  <a:rPr lang="en-US">
                    <a:noFill/>
                  </a:rPr>
                  <a:t> </a:t>
                </a:r>
              </a:p>
            </p:txBody>
          </p:sp>
        </mc:Fallback>
      </mc:AlternateContent>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3" name="Freeform 3"/>
          <p:cNvSpPr/>
          <p:nvPr/>
        </p:nvSpPr>
        <p:spPr>
          <a:xfrm>
            <a:off x="-36871" y="5209579"/>
            <a:ext cx="7895328" cy="5044237"/>
          </a:xfrm>
          <a:custGeom>
            <a:avLst/>
            <a:gdLst/>
            <a:ahLst/>
            <a:cxnLst/>
            <a:rect l="l" t="t" r="r" b="b"/>
            <a:pathLst>
              <a:path w="7895328" h="5044237">
                <a:moveTo>
                  <a:pt x="0" y="0"/>
                </a:moveTo>
                <a:lnTo>
                  <a:pt x="7895328" y="0"/>
                </a:lnTo>
                <a:lnTo>
                  <a:pt x="7895328" y="5044237"/>
                </a:lnTo>
                <a:lnTo>
                  <a:pt x="0" y="5044237"/>
                </a:lnTo>
                <a:lnTo>
                  <a:pt x="0" y="0"/>
                </a:lnTo>
                <a:close/>
              </a:path>
            </a:pathLst>
          </a:custGeom>
          <a:blipFill>
            <a:blip r:embed="rId2"/>
            <a:stretch>
              <a:fillRect/>
            </a:stretch>
          </a:blipFill>
        </p:spPr>
      </p:sp>
      <p:sp>
        <p:nvSpPr>
          <p:cNvPr id="2" name="Freeform 2"/>
          <p:cNvSpPr/>
          <p:nvPr/>
        </p:nvSpPr>
        <p:spPr>
          <a:xfrm>
            <a:off x="7620000" y="1520794"/>
            <a:ext cx="13117903" cy="8733022"/>
          </a:xfrm>
          <a:custGeom>
            <a:avLst/>
            <a:gdLst/>
            <a:ahLst/>
            <a:cxnLst/>
            <a:rect l="l" t="t" r="r" b="b"/>
            <a:pathLst>
              <a:path w="13117903" h="8733022">
                <a:moveTo>
                  <a:pt x="0" y="0"/>
                </a:moveTo>
                <a:lnTo>
                  <a:pt x="13117903" y="0"/>
                </a:lnTo>
                <a:lnTo>
                  <a:pt x="13117903" y="8733022"/>
                </a:lnTo>
                <a:lnTo>
                  <a:pt x="0" y="8733022"/>
                </a:lnTo>
                <a:lnTo>
                  <a:pt x="0" y="0"/>
                </a:lnTo>
                <a:close/>
              </a:path>
            </a:pathLst>
          </a:custGeom>
          <a:blipFill>
            <a:blip r:embed="rId3">
              <a:alphaModFix amt="80000"/>
            </a:blip>
            <a:stretch>
              <a:fillRect l="-11731" r="-11731"/>
            </a:stretch>
          </a:blipFill>
        </p:spPr>
      </p:sp>
      <p:sp>
        <p:nvSpPr>
          <p:cNvPr id="4" name="TextBox 4"/>
          <p:cNvSpPr txBox="1"/>
          <p:nvPr/>
        </p:nvSpPr>
        <p:spPr>
          <a:xfrm>
            <a:off x="425192" y="2167284"/>
            <a:ext cx="9492239" cy="3733800"/>
          </a:xfrm>
          <a:prstGeom prst="rect">
            <a:avLst/>
          </a:prstGeom>
        </p:spPr>
        <p:txBody>
          <a:bodyPr lIns="0" tIns="0" rIns="0" bIns="0" rtlCol="0" anchor="t">
            <a:spAutoFit/>
          </a:bodyPr>
          <a:lstStyle/>
          <a:p>
            <a:pPr algn="l">
              <a:lnSpc>
                <a:spcPts val="4200"/>
              </a:lnSpc>
            </a:pPr>
            <a:r>
              <a:rPr lang="en-US" sz="3000" dirty="0">
                <a:solidFill>
                  <a:srgbClr val="000000"/>
                </a:solidFill>
                <a:latin typeface="Rokkitt"/>
                <a:ea typeface="Rokkitt"/>
                <a:cs typeface="Rokkitt"/>
                <a:sym typeface="Rokkitt"/>
              </a:rPr>
              <a:t>Ưu điểm:</a:t>
            </a:r>
          </a:p>
          <a:p>
            <a:pPr algn="l">
              <a:lnSpc>
                <a:spcPts val="4200"/>
              </a:lnSpc>
            </a:pPr>
            <a:r>
              <a:rPr lang="en-US" sz="3000" dirty="0">
                <a:solidFill>
                  <a:srgbClr val="000000"/>
                </a:solidFill>
                <a:latin typeface="Rokkitt"/>
                <a:ea typeface="Rokkitt"/>
                <a:cs typeface="Rokkitt"/>
                <a:sym typeface="Rokkitt"/>
              </a:rPr>
              <a:t>-Đơn giản, dễ hiểu, tốc độ nhanh</a:t>
            </a:r>
          </a:p>
          <a:p>
            <a:pPr algn="l">
              <a:lnSpc>
                <a:spcPts val="4200"/>
              </a:lnSpc>
            </a:pPr>
            <a:r>
              <a:rPr lang="en-US" sz="3000" dirty="0">
                <a:solidFill>
                  <a:srgbClr val="000000"/>
                </a:solidFill>
                <a:latin typeface="Rokkitt"/>
                <a:ea typeface="Rokkitt"/>
                <a:cs typeface="Rokkitt"/>
                <a:sym typeface="Rokkitt"/>
              </a:rPr>
              <a:t>-Không cần tham số đặc biệt</a:t>
            </a:r>
          </a:p>
          <a:p>
            <a:pPr algn="l">
              <a:lnSpc>
                <a:spcPts val="4200"/>
              </a:lnSpc>
            </a:pPr>
            <a:r>
              <a:rPr lang="en-US" sz="3000" dirty="0">
                <a:solidFill>
                  <a:srgbClr val="000000"/>
                </a:solidFill>
                <a:latin typeface="Rokkitt"/>
                <a:ea typeface="Rokkitt"/>
                <a:cs typeface="Rokkitt"/>
                <a:sym typeface="Rokkitt"/>
              </a:rPr>
              <a:t>Nhược điểm:</a:t>
            </a:r>
          </a:p>
          <a:p>
            <a:pPr algn="l">
              <a:lnSpc>
                <a:spcPts val="4200"/>
              </a:lnSpc>
            </a:pPr>
            <a:r>
              <a:rPr lang="en-US" sz="3000" dirty="0">
                <a:solidFill>
                  <a:srgbClr val="000000"/>
                </a:solidFill>
                <a:latin typeface="Rokkitt"/>
                <a:ea typeface="Rokkitt"/>
                <a:cs typeface="Rokkitt"/>
                <a:sym typeface="Rokkitt"/>
              </a:rPr>
              <a:t>-Có xu hướng tạo cây quá phức tạp (overfitting)</a:t>
            </a:r>
          </a:p>
          <a:p>
            <a:pPr algn="l">
              <a:lnSpc>
                <a:spcPts val="4200"/>
              </a:lnSpc>
              <a:spcBef>
                <a:spcPct val="0"/>
              </a:spcBef>
            </a:pPr>
            <a:r>
              <a:rPr lang="en-US" sz="3000" dirty="0">
                <a:solidFill>
                  <a:srgbClr val="000000"/>
                </a:solidFill>
                <a:latin typeface="Rokkitt"/>
                <a:ea typeface="Rokkitt"/>
                <a:cs typeface="Rokkitt"/>
                <a:sym typeface="Rokkitt"/>
              </a:rPr>
              <a:t>-Không hoạt động tốt với dữ liệu liên tục hoặc dữ liệu có quá nhiều thuộc tính phân loại</a:t>
            </a:r>
          </a:p>
        </p:txBody>
      </p:sp>
      <p:sp>
        <p:nvSpPr>
          <p:cNvPr id="5" name="TextBox 5"/>
          <p:cNvSpPr txBox="1"/>
          <p:nvPr/>
        </p:nvSpPr>
        <p:spPr>
          <a:xfrm>
            <a:off x="152400" y="-154334"/>
            <a:ext cx="2651952" cy="1377949"/>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a:ea typeface="Rokkitt"/>
                <a:cs typeface="Rokkitt"/>
                <a:sym typeface="Rokkitt"/>
              </a:rPr>
              <a:t>ID3</a:t>
            </a:r>
          </a:p>
        </p:txBody>
      </p:sp>
      <p:sp>
        <p:nvSpPr>
          <p:cNvPr id="6" name="TextBox 6"/>
          <p:cNvSpPr txBox="1"/>
          <p:nvPr/>
        </p:nvSpPr>
        <p:spPr>
          <a:xfrm>
            <a:off x="2687172" y="914400"/>
            <a:ext cx="6131490" cy="873125"/>
          </a:xfrm>
          <a:prstGeom prst="rect">
            <a:avLst/>
          </a:prstGeom>
        </p:spPr>
        <p:txBody>
          <a:bodyPr lIns="0" tIns="0" rIns="0" bIns="0" rtlCol="0" anchor="t">
            <a:spAutoFit/>
          </a:bodyPr>
          <a:lstStyle/>
          <a:p>
            <a:pPr algn="ctr">
              <a:lnSpc>
                <a:spcPts val="7000"/>
              </a:lnSpc>
              <a:spcBef>
                <a:spcPct val="0"/>
              </a:spcBef>
            </a:pPr>
            <a:r>
              <a:rPr lang="en-US" sz="5000">
                <a:solidFill>
                  <a:srgbClr val="000000"/>
                </a:solidFill>
                <a:latin typeface="Rokkitt"/>
                <a:ea typeface="Rokkitt"/>
                <a:cs typeface="Rokkitt"/>
                <a:sym typeface="Rokkitt"/>
              </a:rPr>
              <a:t>ƯU NHƯỢC ĐIỂM</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0469645" y="-1007407"/>
            <a:ext cx="7524898" cy="11294407"/>
          </a:xfrm>
          <a:custGeom>
            <a:avLst/>
            <a:gdLst/>
            <a:ahLst/>
            <a:cxnLst/>
            <a:rect l="l" t="t" r="r" b="b"/>
            <a:pathLst>
              <a:path w="7524898" h="11294407">
                <a:moveTo>
                  <a:pt x="0" y="0"/>
                </a:moveTo>
                <a:lnTo>
                  <a:pt x="7524898" y="0"/>
                </a:lnTo>
                <a:lnTo>
                  <a:pt x="7524898" y="11294407"/>
                </a:lnTo>
                <a:lnTo>
                  <a:pt x="0" y="11294407"/>
                </a:lnTo>
                <a:lnTo>
                  <a:pt x="0" y="0"/>
                </a:lnTo>
                <a:close/>
              </a:path>
            </a:pathLst>
          </a:custGeom>
          <a:blipFill>
            <a:blip r:embed="rId2"/>
            <a:stretch>
              <a:fillRect/>
            </a:stretch>
          </a:blipFill>
        </p:spPr>
      </p:sp>
      <p:sp>
        <p:nvSpPr>
          <p:cNvPr id="3" name="TextBox 3"/>
          <p:cNvSpPr txBox="1"/>
          <p:nvPr/>
        </p:nvSpPr>
        <p:spPr>
          <a:xfrm>
            <a:off x="-566923" y="-161925"/>
            <a:ext cx="11282560"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NEURAL NETWORKS</a:t>
            </a:r>
          </a:p>
        </p:txBody>
      </p:sp>
      <p:sp>
        <p:nvSpPr>
          <p:cNvPr id="4" name="TextBox 4"/>
          <p:cNvSpPr txBox="1"/>
          <p:nvPr/>
        </p:nvSpPr>
        <p:spPr>
          <a:xfrm>
            <a:off x="990600" y="1428255"/>
            <a:ext cx="6845617" cy="5878084"/>
          </a:xfrm>
          <a:prstGeom prst="rect">
            <a:avLst/>
          </a:prstGeom>
        </p:spPr>
        <p:txBody>
          <a:bodyPr lIns="0" tIns="0" rIns="0" bIns="0" rtlCol="0" anchor="t">
            <a:spAutoFit/>
          </a:bodyPr>
          <a:lstStyle/>
          <a:p>
            <a:pPr algn="l">
              <a:lnSpc>
                <a:spcPts val="4603"/>
              </a:lnSpc>
            </a:pPr>
            <a:r>
              <a:rPr lang="en-US" sz="3287" dirty="0">
                <a:solidFill>
                  <a:srgbClr val="000000"/>
                </a:solidFill>
                <a:latin typeface="Rokkitt"/>
                <a:ea typeface="Rokkitt"/>
                <a:cs typeface="Rokkitt"/>
                <a:sym typeface="Rokkitt"/>
              </a:rPr>
              <a:t>Mạng nơ-ron nhân tạo (Artificial Neural Network - ANN) là một mô hình mô phỏng cách mà hệ thống thần kinh con người hoạt động. ANN gồm các nơ-ron kết nối với nhau thông qua các trọng số. Khi một dữ liệu được đưa vào, nó được lan truyền qua các lớp nơ-ron, qua quá trình huấn luyện, mô hình học cách phân loại và dự đoán dữ liệu mới</a:t>
            </a:r>
            <a:r>
              <a:rPr lang="en-US" sz="3287" dirty="0" smtClean="0">
                <a:solidFill>
                  <a:srgbClr val="000000"/>
                </a:solidFill>
                <a:latin typeface="Rokkitt"/>
                <a:ea typeface="Rokkitt"/>
                <a:cs typeface="Rokkitt"/>
                <a:sym typeface="Rokkitt"/>
              </a:rPr>
              <a:t>.</a:t>
            </a:r>
            <a:endParaRPr lang="en-US" sz="3287" dirty="0">
              <a:solidFill>
                <a:srgbClr val="000000"/>
              </a:solidFill>
              <a:latin typeface="Rokkitt"/>
              <a:ea typeface="Rokkitt"/>
              <a:cs typeface="Rokkitt"/>
              <a:sym typeface="Rokkitt"/>
            </a:endParaRPr>
          </a:p>
        </p:txBody>
      </p:sp>
      <p:sp>
        <p:nvSpPr>
          <p:cNvPr id="6" name="TextBox 5"/>
          <p:cNvSpPr txBox="1"/>
          <p:nvPr/>
        </p:nvSpPr>
        <p:spPr>
          <a:xfrm>
            <a:off x="1000432" y="7518570"/>
            <a:ext cx="3627916" cy="861774"/>
          </a:xfrm>
          <a:prstGeom prst="rect">
            <a:avLst/>
          </a:prstGeom>
          <a:noFill/>
        </p:spPr>
        <p:txBody>
          <a:bodyPr wrap="none" rtlCol="0">
            <a:spAutoFit/>
          </a:bodyPr>
          <a:lstStyle/>
          <a:p>
            <a:r>
              <a:rPr lang="vi-VN" sz="5000" dirty="0" smtClean="0">
                <a:latin typeface="Rokkitt" panose="020B0604020202020204" charset="0"/>
              </a:rPr>
              <a:t>Input-Output</a:t>
            </a:r>
          </a:p>
        </p:txBody>
      </p:sp>
      <p:sp>
        <p:nvSpPr>
          <p:cNvPr id="7" name="TextBox 6"/>
          <p:cNvSpPr txBox="1"/>
          <p:nvPr/>
        </p:nvSpPr>
        <p:spPr>
          <a:xfrm>
            <a:off x="990600" y="8376657"/>
            <a:ext cx="5968301" cy="1015663"/>
          </a:xfrm>
          <a:prstGeom prst="rect">
            <a:avLst/>
          </a:prstGeom>
          <a:noFill/>
        </p:spPr>
        <p:txBody>
          <a:bodyPr wrap="none" rtlCol="0">
            <a:spAutoFit/>
          </a:bodyPr>
          <a:lstStyle/>
          <a:p>
            <a:pPr lvl="0"/>
            <a:r>
              <a:rPr lang="vi-VN" sz="3000" dirty="0" smtClean="0">
                <a:latin typeface="Rokkitt" panose="020B0604020202020204" charset="0"/>
              </a:rPr>
              <a:t>Input: </a:t>
            </a:r>
            <a:r>
              <a:rPr lang="en-US" sz="3000" dirty="0">
                <a:latin typeface="Rokkitt" panose="020B0604020202020204" charset="0"/>
                <a:ea typeface="Inter" panose="020B0604020202020204"/>
              </a:rPr>
              <a:t>Là 1 tập DL đã được gán nhãn</a:t>
            </a:r>
          </a:p>
          <a:p>
            <a:r>
              <a:rPr lang="vi-VN" sz="3000" dirty="0" smtClean="0">
                <a:latin typeface="Rokkitt" panose="020B0604020202020204" charset="0"/>
              </a:rPr>
              <a:t>Output: </a:t>
            </a:r>
            <a:r>
              <a:rPr lang="en-US" sz="3000" dirty="0">
                <a:latin typeface="Rokkitt" panose="020B0604020202020204" charset="0"/>
                <a:ea typeface="Inter" panose="020B0604020202020204"/>
              </a:rPr>
              <a:t>Là 1 vecto dự đoán </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9144000" y="1828800"/>
            <a:ext cx="9144000" cy="6961632"/>
          </a:xfrm>
          <a:custGeom>
            <a:avLst/>
            <a:gdLst/>
            <a:ahLst/>
            <a:cxnLst/>
            <a:rect l="l" t="t" r="r" b="b"/>
            <a:pathLst>
              <a:path w="9144000" h="6961632">
                <a:moveTo>
                  <a:pt x="0" y="0"/>
                </a:moveTo>
                <a:lnTo>
                  <a:pt x="9144000" y="0"/>
                </a:lnTo>
                <a:lnTo>
                  <a:pt x="9144000" y="6961632"/>
                </a:lnTo>
                <a:lnTo>
                  <a:pt x="0" y="6961632"/>
                </a:lnTo>
                <a:lnTo>
                  <a:pt x="0" y="0"/>
                </a:lnTo>
                <a:close/>
              </a:path>
            </a:pathLst>
          </a:custGeom>
          <a:blipFill>
            <a:blip r:embed="rId2"/>
            <a:stretch>
              <a:fillRect/>
            </a:stretch>
          </a:blipFill>
        </p:spPr>
      </p:sp>
      <p:sp>
        <p:nvSpPr>
          <p:cNvPr id="3" name="TextBox 3"/>
          <p:cNvSpPr txBox="1"/>
          <p:nvPr/>
        </p:nvSpPr>
        <p:spPr>
          <a:xfrm>
            <a:off x="3423844" y="1101724"/>
            <a:ext cx="3086997" cy="873125"/>
          </a:xfrm>
          <a:prstGeom prst="rect">
            <a:avLst/>
          </a:prstGeom>
        </p:spPr>
        <p:txBody>
          <a:bodyPr lIns="0" tIns="0" rIns="0" bIns="0" rtlCol="0" anchor="t">
            <a:spAutoFit/>
          </a:bodyPr>
          <a:lstStyle/>
          <a:p>
            <a:pPr algn="ctr">
              <a:lnSpc>
                <a:spcPts val="7000"/>
              </a:lnSpc>
              <a:spcBef>
                <a:spcPct val="0"/>
              </a:spcBef>
            </a:pPr>
            <a:r>
              <a:rPr lang="en-US" sz="5000">
                <a:solidFill>
                  <a:srgbClr val="000000"/>
                </a:solidFill>
                <a:latin typeface="Rokkitt"/>
                <a:ea typeface="Rokkitt"/>
                <a:cs typeface="Rokkitt"/>
                <a:sym typeface="Rokkitt"/>
              </a:rPr>
              <a:t>Cấu trúc</a:t>
            </a:r>
          </a:p>
        </p:txBody>
      </p:sp>
      <p:sp>
        <p:nvSpPr>
          <p:cNvPr id="4" name="TextBox 4"/>
          <p:cNvSpPr txBox="1"/>
          <p:nvPr/>
        </p:nvSpPr>
        <p:spPr>
          <a:xfrm>
            <a:off x="393796" y="2068985"/>
            <a:ext cx="8347386" cy="6934200"/>
          </a:xfrm>
          <a:prstGeom prst="rect">
            <a:avLst/>
          </a:prstGeom>
        </p:spPr>
        <p:txBody>
          <a:bodyPr lIns="0" tIns="0" rIns="0" bIns="0" rtlCol="0" anchor="t">
            <a:spAutoFit/>
          </a:bodyPr>
          <a:lstStyle/>
          <a:p>
            <a:pPr algn="l">
              <a:lnSpc>
                <a:spcPts val="4200"/>
              </a:lnSpc>
            </a:pPr>
            <a:r>
              <a:rPr lang="en-US" sz="3000">
                <a:solidFill>
                  <a:srgbClr val="000000"/>
                </a:solidFill>
                <a:latin typeface="Rokkitt"/>
                <a:ea typeface="Rokkitt"/>
                <a:cs typeface="Rokkitt"/>
                <a:sym typeface="Rokkitt"/>
              </a:rPr>
              <a:t>-Lớp đầu vào (Input layer): Chứa các nơ-ron đầu vào, mỗi nơ-ron tương ứng với một đặc trưng (feature) từ dữ liệu.</a:t>
            </a:r>
          </a:p>
          <a:p>
            <a:pPr algn="l">
              <a:lnSpc>
                <a:spcPts val="4200"/>
              </a:lnSpc>
            </a:pPr>
            <a:r>
              <a:rPr lang="en-US" sz="3000">
                <a:solidFill>
                  <a:srgbClr val="000000"/>
                </a:solidFill>
                <a:latin typeface="Rokkitt"/>
                <a:ea typeface="Rokkitt"/>
                <a:cs typeface="Rokkitt"/>
                <a:sym typeface="Rokkitt"/>
              </a:rPr>
              <a:t>-Lớp ẩn (Hidden layer): Mạng nơ-ron có thể có một hoặc nhiều lớp ẩn, mỗi lớp bao gồm nhiều nơ-ron. Các nơ-ron ở lớp ẩn được kết nối với các nơ-ron ở lớp đầu vào và lớp đầu ra. Chúng xử lý thông tin và tạo ra các đặc trưng mới dựa trên trọng số liên kết giữa các nơ-ron.</a:t>
            </a:r>
          </a:p>
          <a:p>
            <a:pPr algn="l">
              <a:lnSpc>
                <a:spcPts val="4200"/>
              </a:lnSpc>
            </a:pPr>
            <a:r>
              <a:rPr lang="en-US" sz="3000">
                <a:solidFill>
                  <a:srgbClr val="000000"/>
                </a:solidFill>
                <a:latin typeface="Rokkitt"/>
                <a:ea typeface="Rokkitt"/>
                <a:cs typeface="Rokkitt"/>
                <a:sym typeface="Rokkitt"/>
              </a:rPr>
              <a:t>-Lớp đầu ra (Output layer): Dự đoán kết quả cuối cùng của bài toán dựa trên các thông tin được xử lý từ lớp ẩn.</a:t>
            </a:r>
          </a:p>
          <a:p>
            <a:pPr algn="l">
              <a:lnSpc>
                <a:spcPts val="4200"/>
              </a:lnSpc>
              <a:spcBef>
                <a:spcPct val="0"/>
              </a:spcBef>
            </a:pPr>
            <a:endParaRPr lang="en-US" sz="3000">
              <a:solidFill>
                <a:srgbClr val="000000"/>
              </a:solidFill>
              <a:latin typeface="Rokkitt"/>
              <a:ea typeface="Rokkitt"/>
              <a:cs typeface="Rokkitt"/>
              <a:sym typeface="Rokkitt"/>
            </a:endParaRPr>
          </a:p>
        </p:txBody>
      </p:sp>
      <p:sp>
        <p:nvSpPr>
          <p:cNvPr id="5" name="TextBox 5"/>
          <p:cNvSpPr txBox="1"/>
          <p:nvPr/>
        </p:nvSpPr>
        <p:spPr>
          <a:xfrm>
            <a:off x="-566923" y="-161925"/>
            <a:ext cx="11282560"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NEURAL NETWORKS</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1170706" y="97354"/>
            <a:ext cx="7199934" cy="10287000"/>
          </a:xfrm>
          <a:custGeom>
            <a:avLst/>
            <a:gdLst/>
            <a:ahLst/>
            <a:cxnLst/>
            <a:rect l="l" t="t" r="r" b="b"/>
            <a:pathLst>
              <a:path w="7199934" h="10287000">
                <a:moveTo>
                  <a:pt x="0" y="0"/>
                </a:moveTo>
                <a:lnTo>
                  <a:pt x="7199934" y="0"/>
                </a:lnTo>
                <a:lnTo>
                  <a:pt x="7199934" y="10287000"/>
                </a:lnTo>
                <a:lnTo>
                  <a:pt x="0" y="10287000"/>
                </a:lnTo>
                <a:lnTo>
                  <a:pt x="0" y="0"/>
                </a:lnTo>
                <a:close/>
              </a:path>
            </a:pathLst>
          </a:custGeom>
          <a:blipFill>
            <a:blip r:embed="rId2">
              <a:alphaModFix amt="50000"/>
            </a:blip>
            <a:stretch>
              <a:fillRect t="-7319" r="-9126" b="-7319"/>
            </a:stretch>
          </a:blipFill>
        </p:spPr>
      </p:sp>
      <p:sp>
        <p:nvSpPr>
          <p:cNvPr id="3" name="Freeform 3"/>
          <p:cNvSpPr/>
          <p:nvPr/>
        </p:nvSpPr>
        <p:spPr>
          <a:xfrm>
            <a:off x="381000" y="97354"/>
            <a:ext cx="1040871" cy="924056"/>
          </a:xfrm>
          <a:custGeom>
            <a:avLst/>
            <a:gdLst/>
            <a:ahLst/>
            <a:cxnLst/>
            <a:rect l="l" t="t" r="r" b="b"/>
            <a:pathLst>
              <a:path w="1040871" h="924056">
                <a:moveTo>
                  <a:pt x="0" y="0"/>
                </a:moveTo>
                <a:lnTo>
                  <a:pt x="1040871" y="0"/>
                </a:lnTo>
                <a:lnTo>
                  <a:pt x="1040871" y="924056"/>
                </a:lnTo>
                <a:lnTo>
                  <a:pt x="0" y="924056"/>
                </a:lnTo>
                <a:lnTo>
                  <a:pt x="0" y="0"/>
                </a:lnTo>
                <a:close/>
              </a:path>
            </a:pathLst>
          </a:custGeom>
          <a:blipFill>
            <a:blip r:embed="rId3"/>
            <a:stretch>
              <a:fillRect t="-6320" b="-6320"/>
            </a:stretch>
          </a:blipFill>
        </p:spPr>
      </p:sp>
      <p:sp>
        <p:nvSpPr>
          <p:cNvPr id="4" name="TextBox 4"/>
          <p:cNvSpPr txBox="1"/>
          <p:nvPr/>
        </p:nvSpPr>
        <p:spPr>
          <a:xfrm>
            <a:off x="1308771" y="172032"/>
            <a:ext cx="4897889" cy="688975"/>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Hàm kích hoạt</a:t>
            </a:r>
          </a:p>
        </p:txBody>
      </p:sp>
      <p:sp>
        <p:nvSpPr>
          <p:cNvPr id="5" name="TextBox 5"/>
          <p:cNvSpPr txBox="1"/>
          <p:nvPr/>
        </p:nvSpPr>
        <p:spPr>
          <a:xfrm>
            <a:off x="0" y="952500"/>
            <a:ext cx="14770673" cy="21336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Sigmoid: Được sử dụng chủ yếu trong các bài toán phân loại nhị phân.</a:t>
            </a:r>
          </a:p>
          <a:p>
            <a:pPr marL="647700" lvl="1" indent="-323850" algn="l">
              <a:lnSpc>
                <a:spcPts val="4200"/>
              </a:lnSpc>
              <a:buFont typeface="Arial"/>
              <a:buChar char="•"/>
            </a:pPr>
            <a:r>
              <a:rPr lang="en-US" sz="3000">
                <a:solidFill>
                  <a:srgbClr val="000000"/>
                </a:solidFill>
                <a:latin typeface="Rokkitt"/>
                <a:ea typeface="Rokkitt"/>
                <a:cs typeface="Rokkitt"/>
                <a:sym typeface="Rokkitt"/>
              </a:rPr>
              <a:t>ReLU (Rectified Linear Unit): Thường được sử dụng trong các mạng nơ-ron có nhiều lớp vì khả năng khắc phục hiện tượng mất mát gradient trong quá trình huấn luyện.</a:t>
            </a:r>
          </a:p>
          <a:p>
            <a:pPr marL="647700" lvl="1" indent="-323850" algn="l">
              <a:lnSpc>
                <a:spcPts val="4200"/>
              </a:lnSpc>
              <a:spcBef>
                <a:spcPct val="0"/>
              </a:spcBef>
              <a:buFont typeface="Arial"/>
              <a:buChar char="•"/>
            </a:pPr>
            <a:r>
              <a:rPr lang="en-US" sz="3000">
                <a:solidFill>
                  <a:srgbClr val="000000"/>
                </a:solidFill>
                <a:latin typeface="Rokkitt"/>
                <a:ea typeface="Rokkitt"/>
                <a:cs typeface="Rokkitt"/>
                <a:sym typeface="Rokkitt"/>
              </a:rPr>
              <a:t>Softmax: Dùng trong các bài toán phân loại đa lớp như bài toán dự đoán thời tiết này.</a:t>
            </a:r>
          </a:p>
        </p:txBody>
      </p:sp>
      <p:sp>
        <p:nvSpPr>
          <p:cNvPr id="6" name="Freeform 6"/>
          <p:cNvSpPr/>
          <p:nvPr/>
        </p:nvSpPr>
        <p:spPr>
          <a:xfrm>
            <a:off x="221310" y="3095625"/>
            <a:ext cx="921690" cy="921690"/>
          </a:xfrm>
          <a:custGeom>
            <a:avLst/>
            <a:gdLst/>
            <a:ahLst/>
            <a:cxnLst/>
            <a:rect l="l" t="t" r="r" b="b"/>
            <a:pathLst>
              <a:path w="921690" h="921690">
                <a:moveTo>
                  <a:pt x="0" y="0"/>
                </a:moveTo>
                <a:lnTo>
                  <a:pt x="921690" y="0"/>
                </a:lnTo>
                <a:lnTo>
                  <a:pt x="921690" y="921690"/>
                </a:lnTo>
                <a:lnTo>
                  <a:pt x="0" y="921690"/>
                </a:lnTo>
                <a:lnTo>
                  <a:pt x="0" y="0"/>
                </a:lnTo>
                <a:close/>
              </a:path>
            </a:pathLst>
          </a:custGeom>
          <a:blipFill>
            <a:blip r:embed="rId4"/>
            <a:stretch>
              <a:fillRect/>
            </a:stretch>
          </a:blipFill>
        </p:spPr>
      </p:sp>
      <p:sp>
        <p:nvSpPr>
          <p:cNvPr id="7" name="TextBox 7"/>
          <p:cNvSpPr txBox="1"/>
          <p:nvPr/>
        </p:nvSpPr>
        <p:spPr>
          <a:xfrm>
            <a:off x="1136229" y="3189203"/>
            <a:ext cx="4826668" cy="688975"/>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Hàm mất mát</a:t>
            </a:r>
          </a:p>
        </p:txBody>
      </p:sp>
      <p:sp>
        <p:nvSpPr>
          <p:cNvPr id="8" name="TextBox 8"/>
          <p:cNvSpPr txBox="1"/>
          <p:nvPr/>
        </p:nvSpPr>
        <p:spPr>
          <a:xfrm>
            <a:off x="0" y="4114800"/>
            <a:ext cx="14770673" cy="21336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Hàm mất mát là hàm giúp đo lường sự khác biệt giữa giá trị dự đoán và giá trị thực tế.</a:t>
            </a:r>
          </a:p>
          <a:p>
            <a:pPr marL="647700" lvl="1" indent="-323850" algn="l">
              <a:lnSpc>
                <a:spcPts val="4200"/>
              </a:lnSpc>
              <a:spcBef>
                <a:spcPct val="0"/>
              </a:spcBef>
              <a:buFont typeface="Arial"/>
              <a:buChar char="•"/>
            </a:pPr>
            <a:r>
              <a:rPr lang="en-US" sz="3000">
                <a:solidFill>
                  <a:srgbClr val="000000"/>
                </a:solidFill>
                <a:latin typeface="Rokkitt"/>
                <a:ea typeface="Rokkitt"/>
                <a:cs typeface="Rokkitt"/>
                <a:sym typeface="Rokkitt"/>
              </a:rPr>
              <a:t>Đối với bài toán phân loại, đặc biệt là phân loại đa lớp, hàm mất mát thường được sử dụng là Cross-Entropy Loss. Hàm này giúp tối ưu hóa mạng bằng cách giảm thiểu sự khác biệt giữa nhãn dự đoán và nhãn thực tế.</a:t>
            </a:r>
          </a:p>
        </p:txBody>
      </p:sp>
      <p:sp>
        <p:nvSpPr>
          <p:cNvPr id="9" name="Freeform 9"/>
          <p:cNvSpPr/>
          <p:nvPr/>
        </p:nvSpPr>
        <p:spPr>
          <a:xfrm>
            <a:off x="304800" y="6257925"/>
            <a:ext cx="853754" cy="843343"/>
          </a:xfrm>
          <a:custGeom>
            <a:avLst/>
            <a:gdLst/>
            <a:ahLst/>
            <a:cxnLst/>
            <a:rect l="l" t="t" r="r" b="b"/>
            <a:pathLst>
              <a:path w="853754" h="843343">
                <a:moveTo>
                  <a:pt x="0" y="0"/>
                </a:moveTo>
                <a:lnTo>
                  <a:pt x="853754" y="0"/>
                </a:lnTo>
                <a:lnTo>
                  <a:pt x="853754" y="843343"/>
                </a:lnTo>
                <a:lnTo>
                  <a:pt x="0" y="843343"/>
                </a:lnTo>
                <a:lnTo>
                  <a:pt x="0" y="0"/>
                </a:lnTo>
                <a:close/>
              </a:path>
            </a:pathLst>
          </a:custGeom>
          <a:blipFill>
            <a:blip r:embed="rId5"/>
            <a:stretch>
              <a:fillRect/>
            </a:stretch>
          </a:blipFill>
        </p:spPr>
      </p:sp>
      <p:sp>
        <p:nvSpPr>
          <p:cNvPr id="10" name="TextBox 10"/>
          <p:cNvSpPr txBox="1"/>
          <p:nvPr/>
        </p:nvSpPr>
        <p:spPr>
          <a:xfrm>
            <a:off x="1086752" y="6319617"/>
            <a:ext cx="5554332" cy="643759"/>
          </a:xfrm>
          <a:prstGeom prst="rect">
            <a:avLst/>
          </a:prstGeom>
        </p:spPr>
        <p:txBody>
          <a:bodyPr lIns="0" tIns="0" rIns="0" bIns="0" rtlCol="0" anchor="t">
            <a:spAutoFit/>
          </a:bodyPr>
          <a:lstStyle/>
          <a:p>
            <a:pPr algn="ctr">
              <a:lnSpc>
                <a:spcPts val="5268"/>
              </a:lnSpc>
              <a:spcBef>
                <a:spcPct val="0"/>
              </a:spcBef>
            </a:pPr>
            <a:r>
              <a:rPr lang="en-US" sz="3763">
                <a:solidFill>
                  <a:srgbClr val="000000"/>
                </a:solidFill>
                <a:latin typeface="Rokkitt"/>
                <a:ea typeface="Rokkitt"/>
                <a:cs typeface="Rokkitt"/>
                <a:sym typeface="Rokkitt"/>
              </a:rPr>
              <a:t>Lan truyền ngược</a:t>
            </a:r>
          </a:p>
        </p:txBody>
      </p:sp>
      <p:sp>
        <p:nvSpPr>
          <p:cNvPr id="11" name="TextBox 11"/>
          <p:cNvSpPr txBox="1"/>
          <p:nvPr/>
        </p:nvSpPr>
        <p:spPr>
          <a:xfrm>
            <a:off x="0" y="7196518"/>
            <a:ext cx="14770673" cy="26670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Đây là quá trình tối ưu hóa mạng nơ-ron, giúp mạng điều chỉnh trọng số của các liên kết giữa các nơ-ron dựa trên giá trị của hàm mất mát. Lan truyền ngược sử dụng thuật toán Gradient Descent để điều chỉnh trọng số nhằm giảm thiểu hàm mất mát sau mỗi lần huấn luyện.</a:t>
            </a:r>
          </a:p>
          <a:p>
            <a:pPr algn="l">
              <a:lnSpc>
                <a:spcPts val="4200"/>
              </a:lnSpc>
              <a:spcBef>
                <a:spcPct val="0"/>
              </a:spcBef>
            </a:pPr>
            <a:endParaRPr lang="en-US" sz="3000">
              <a:solidFill>
                <a:srgbClr val="000000"/>
              </a:solidFill>
              <a:latin typeface="Rokkitt"/>
              <a:ea typeface="Rokkitt"/>
              <a:cs typeface="Rokkitt"/>
              <a:sym typeface="Rokkit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7320437" y="3328586"/>
            <a:ext cx="12831284" cy="7128491"/>
          </a:xfrm>
          <a:custGeom>
            <a:avLst/>
            <a:gdLst/>
            <a:ahLst/>
            <a:cxnLst/>
            <a:rect l="l" t="t" r="r" b="b"/>
            <a:pathLst>
              <a:path w="12831284" h="7128491">
                <a:moveTo>
                  <a:pt x="0" y="0"/>
                </a:moveTo>
                <a:lnTo>
                  <a:pt x="12831283" y="0"/>
                </a:lnTo>
                <a:lnTo>
                  <a:pt x="12831283" y="7128491"/>
                </a:lnTo>
                <a:lnTo>
                  <a:pt x="0" y="7128491"/>
                </a:lnTo>
                <a:lnTo>
                  <a:pt x="0" y="0"/>
                </a:lnTo>
                <a:close/>
              </a:path>
            </a:pathLst>
          </a:custGeom>
          <a:blipFill>
            <a:blip r:embed="rId2"/>
            <a:stretch>
              <a:fillRect/>
            </a:stretch>
          </a:blipFill>
        </p:spPr>
      </p:sp>
      <p:sp>
        <p:nvSpPr>
          <p:cNvPr id="3" name="TextBox 3"/>
          <p:cNvSpPr txBox="1"/>
          <p:nvPr/>
        </p:nvSpPr>
        <p:spPr>
          <a:xfrm>
            <a:off x="1028700" y="1711325"/>
            <a:ext cx="7153672" cy="7467600"/>
          </a:xfrm>
          <a:prstGeom prst="rect">
            <a:avLst/>
          </a:prstGeom>
        </p:spPr>
        <p:txBody>
          <a:bodyPr lIns="0" tIns="0" rIns="0" bIns="0" rtlCol="0" anchor="t">
            <a:spAutoFit/>
          </a:bodyPr>
          <a:lstStyle/>
          <a:p>
            <a:pPr algn="l">
              <a:lnSpc>
                <a:spcPts val="4200"/>
              </a:lnSpc>
            </a:pPr>
            <a:r>
              <a:rPr lang="en-US" sz="3000">
                <a:solidFill>
                  <a:srgbClr val="000000"/>
                </a:solidFill>
                <a:latin typeface="Rokkitt"/>
                <a:ea typeface="Rokkitt"/>
                <a:cs typeface="Rokkitt"/>
                <a:sym typeface="Rokkitt"/>
              </a:rPr>
              <a:t>Ưu điểm:</a:t>
            </a:r>
          </a:p>
          <a:p>
            <a:pPr algn="l">
              <a:lnSpc>
                <a:spcPts val="4200"/>
              </a:lnSpc>
            </a:pPr>
            <a:r>
              <a:rPr lang="en-US" sz="3000">
                <a:solidFill>
                  <a:srgbClr val="000000"/>
                </a:solidFill>
                <a:latin typeface="Rokkitt"/>
                <a:ea typeface="Rokkitt"/>
                <a:cs typeface="Rokkitt"/>
                <a:sym typeface="Rokkitt"/>
              </a:rPr>
              <a:t>-Khả năng học tốt các mối quan hệ phi tuyến</a:t>
            </a:r>
          </a:p>
          <a:p>
            <a:pPr algn="l">
              <a:lnSpc>
                <a:spcPts val="4200"/>
              </a:lnSpc>
            </a:pPr>
            <a:r>
              <a:rPr lang="en-US" sz="3000">
                <a:solidFill>
                  <a:srgbClr val="000000"/>
                </a:solidFill>
                <a:latin typeface="Rokkitt"/>
                <a:ea typeface="Rokkitt"/>
                <a:cs typeface="Rokkitt"/>
                <a:sym typeface="Rokkitt"/>
              </a:rPr>
              <a:t>-Khả năng xử lý dữ liệu lớn</a:t>
            </a:r>
          </a:p>
          <a:p>
            <a:pPr algn="l">
              <a:lnSpc>
                <a:spcPts val="4200"/>
              </a:lnSpc>
            </a:pPr>
            <a:r>
              <a:rPr lang="en-US" sz="3000">
                <a:solidFill>
                  <a:srgbClr val="000000"/>
                </a:solidFill>
                <a:latin typeface="Rokkitt"/>
                <a:ea typeface="Rokkitt"/>
                <a:cs typeface="Rokkitt"/>
                <a:sym typeface="Rokkitt"/>
              </a:rPr>
              <a:t>-Tính linh hoạt</a:t>
            </a:r>
          </a:p>
          <a:p>
            <a:pPr algn="l">
              <a:lnSpc>
                <a:spcPts val="4200"/>
              </a:lnSpc>
            </a:pPr>
            <a:r>
              <a:rPr lang="en-US" sz="3000">
                <a:solidFill>
                  <a:srgbClr val="000000"/>
                </a:solidFill>
                <a:latin typeface="Rokkitt"/>
                <a:ea typeface="Rokkitt"/>
                <a:cs typeface="Rokkitt"/>
                <a:sym typeface="Rokkitt"/>
              </a:rPr>
              <a:t>-Tự động học các đặc trưng</a:t>
            </a:r>
          </a:p>
          <a:p>
            <a:pPr algn="l">
              <a:lnSpc>
                <a:spcPts val="4200"/>
              </a:lnSpc>
            </a:pPr>
            <a:r>
              <a:rPr lang="en-US" sz="3000">
                <a:solidFill>
                  <a:srgbClr val="000000"/>
                </a:solidFill>
                <a:latin typeface="Rokkitt"/>
                <a:ea typeface="Rokkitt"/>
                <a:cs typeface="Rokkitt"/>
                <a:sym typeface="Rokkitt"/>
              </a:rPr>
              <a:t>-Khả năng tinh chỉnh và tinh vi</a:t>
            </a:r>
          </a:p>
          <a:p>
            <a:pPr algn="l">
              <a:lnSpc>
                <a:spcPts val="4200"/>
              </a:lnSpc>
            </a:pPr>
            <a:r>
              <a:rPr lang="en-US" sz="3000">
                <a:solidFill>
                  <a:srgbClr val="000000"/>
                </a:solidFill>
                <a:latin typeface="Rokkitt"/>
                <a:ea typeface="Rokkitt"/>
                <a:cs typeface="Rokkitt"/>
                <a:sym typeface="Rokkitt"/>
              </a:rPr>
              <a:t>Nhược điểm:</a:t>
            </a:r>
          </a:p>
          <a:p>
            <a:pPr algn="l">
              <a:lnSpc>
                <a:spcPts val="4200"/>
              </a:lnSpc>
            </a:pPr>
            <a:r>
              <a:rPr lang="en-US" sz="3000">
                <a:solidFill>
                  <a:srgbClr val="000000"/>
                </a:solidFill>
                <a:latin typeface="Rokkitt"/>
                <a:ea typeface="Rokkitt"/>
                <a:cs typeface="Rokkitt"/>
                <a:sym typeface="Rokkitt"/>
              </a:rPr>
              <a:t>-Yêu cầu về tài nguyên cao</a:t>
            </a:r>
          </a:p>
          <a:p>
            <a:pPr algn="l">
              <a:lnSpc>
                <a:spcPts val="4200"/>
              </a:lnSpc>
            </a:pPr>
            <a:r>
              <a:rPr lang="en-US" sz="3000">
                <a:solidFill>
                  <a:srgbClr val="000000"/>
                </a:solidFill>
                <a:latin typeface="Rokkitt"/>
                <a:ea typeface="Rokkitt"/>
                <a:cs typeface="Rokkitt"/>
                <a:sym typeface="Rokkitt"/>
              </a:rPr>
              <a:t>-Thời gian huấn luyện dài</a:t>
            </a:r>
          </a:p>
          <a:p>
            <a:pPr algn="l">
              <a:lnSpc>
                <a:spcPts val="4200"/>
              </a:lnSpc>
            </a:pPr>
            <a:r>
              <a:rPr lang="en-US" sz="3000">
                <a:solidFill>
                  <a:srgbClr val="000000"/>
                </a:solidFill>
                <a:latin typeface="Rokkitt"/>
                <a:ea typeface="Rokkitt"/>
                <a:cs typeface="Rokkitt"/>
                <a:sym typeface="Rokkitt"/>
              </a:rPr>
              <a:t>-Khó khăn trong việc giải thích</a:t>
            </a:r>
          </a:p>
          <a:p>
            <a:pPr algn="l">
              <a:lnSpc>
                <a:spcPts val="4200"/>
              </a:lnSpc>
            </a:pPr>
            <a:r>
              <a:rPr lang="en-US" sz="3000">
                <a:solidFill>
                  <a:srgbClr val="000000"/>
                </a:solidFill>
                <a:latin typeface="Rokkitt"/>
                <a:ea typeface="Rokkitt"/>
                <a:cs typeface="Rokkitt"/>
                <a:sym typeface="Rokkitt"/>
              </a:rPr>
              <a:t>-Rủi ro overfitting</a:t>
            </a:r>
          </a:p>
          <a:p>
            <a:pPr algn="l">
              <a:lnSpc>
                <a:spcPts val="4200"/>
              </a:lnSpc>
            </a:pPr>
            <a:r>
              <a:rPr lang="en-US" sz="3000">
                <a:solidFill>
                  <a:srgbClr val="000000"/>
                </a:solidFill>
                <a:latin typeface="Rokkitt"/>
                <a:ea typeface="Rokkitt"/>
                <a:cs typeface="Rokkitt"/>
                <a:sym typeface="Rokkitt"/>
              </a:rPr>
              <a:t>-Cần tinh chỉnh tham số kỹ</a:t>
            </a:r>
          </a:p>
          <a:p>
            <a:pPr algn="l">
              <a:lnSpc>
                <a:spcPts val="4200"/>
              </a:lnSpc>
            </a:pPr>
            <a:r>
              <a:rPr lang="en-US" sz="3000">
                <a:solidFill>
                  <a:srgbClr val="000000"/>
                </a:solidFill>
                <a:latin typeface="Rokkitt"/>
                <a:ea typeface="Rokkitt"/>
                <a:cs typeface="Rokkitt"/>
                <a:sym typeface="Rokkitt"/>
              </a:rPr>
              <a:t>-Nhạy cảm với dữ liệu đầu vào</a:t>
            </a:r>
          </a:p>
          <a:p>
            <a:pPr algn="l">
              <a:lnSpc>
                <a:spcPts val="4200"/>
              </a:lnSpc>
              <a:spcBef>
                <a:spcPct val="0"/>
              </a:spcBef>
            </a:pPr>
            <a:endParaRPr lang="en-US" sz="3000">
              <a:solidFill>
                <a:srgbClr val="000000"/>
              </a:solidFill>
              <a:latin typeface="Rokkitt"/>
              <a:ea typeface="Rokkitt"/>
              <a:cs typeface="Rokkitt"/>
              <a:sym typeface="Rokkitt"/>
            </a:endParaRPr>
          </a:p>
        </p:txBody>
      </p:sp>
      <p:sp>
        <p:nvSpPr>
          <p:cNvPr id="4" name="TextBox 4"/>
          <p:cNvSpPr txBox="1"/>
          <p:nvPr/>
        </p:nvSpPr>
        <p:spPr>
          <a:xfrm>
            <a:off x="-566923" y="-161925"/>
            <a:ext cx="11282560"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NEURAL NETWORKS</a:t>
            </a:r>
          </a:p>
        </p:txBody>
      </p:sp>
      <p:sp>
        <p:nvSpPr>
          <p:cNvPr id="5" name="TextBox 5"/>
          <p:cNvSpPr txBox="1"/>
          <p:nvPr/>
        </p:nvSpPr>
        <p:spPr>
          <a:xfrm>
            <a:off x="2121396" y="914400"/>
            <a:ext cx="5586235" cy="873125"/>
          </a:xfrm>
          <a:prstGeom prst="rect">
            <a:avLst/>
          </a:prstGeom>
        </p:spPr>
        <p:txBody>
          <a:bodyPr lIns="0" tIns="0" rIns="0" bIns="0" rtlCol="0" anchor="t">
            <a:spAutoFit/>
          </a:bodyPr>
          <a:lstStyle/>
          <a:p>
            <a:pPr algn="ctr">
              <a:lnSpc>
                <a:spcPts val="7000"/>
              </a:lnSpc>
              <a:spcBef>
                <a:spcPct val="0"/>
              </a:spcBef>
            </a:pPr>
            <a:r>
              <a:rPr lang="en-US" sz="5000">
                <a:solidFill>
                  <a:srgbClr val="000000"/>
                </a:solidFill>
                <a:latin typeface="Rokkitt"/>
                <a:ea typeface="Rokkitt"/>
                <a:cs typeface="Rokkitt"/>
                <a:sym typeface="Rokkitt"/>
              </a:rPr>
              <a:t>ƯU NHƯỢC ĐIỂM</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284333" y="4106269"/>
            <a:ext cx="17719335" cy="2074463"/>
            <a:chOff x="0" y="0"/>
            <a:chExt cx="23625779" cy="2765950"/>
          </a:xfrm>
        </p:grpSpPr>
        <p:sp>
          <p:nvSpPr>
            <p:cNvPr id="3" name="AutoShape 3"/>
            <p:cNvSpPr/>
            <p:nvPr/>
          </p:nvSpPr>
          <p:spPr>
            <a:xfrm>
              <a:off x="0" y="517258"/>
              <a:ext cx="23625779" cy="0"/>
            </a:xfrm>
            <a:prstGeom prst="line">
              <a:avLst/>
            </a:prstGeom>
            <a:ln w="50800" cap="flat">
              <a:solidFill>
                <a:srgbClr val="E40808"/>
              </a:solidFill>
              <a:prstDash val="solid"/>
              <a:headEnd type="none" w="sm" len="sm"/>
              <a:tailEnd type="none" w="sm" len="sm"/>
            </a:ln>
          </p:spPr>
        </p:sp>
        <p:grpSp>
          <p:nvGrpSpPr>
            <p:cNvPr id="4" name="Group 4"/>
            <p:cNvGrpSpPr/>
            <p:nvPr/>
          </p:nvGrpSpPr>
          <p:grpSpPr>
            <a:xfrm>
              <a:off x="2642431" y="0"/>
              <a:ext cx="1034517" cy="103451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7885609" y="0"/>
              <a:ext cx="1034517" cy="1034517"/>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3128788" y="0"/>
              <a:ext cx="1034517" cy="1034517"/>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8367005" y="0"/>
              <a:ext cx="1034517" cy="1034517"/>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1821096" y="1875892"/>
              <a:ext cx="2677187"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Accuracy</a:t>
              </a:r>
            </a:p>
          </p:txBody>
        </p:sp>
        <p:sp>
          <p:nvSpPr>
            <p:cNvPr id="17" name="TextBox 17"/>
            <p:cNvSpPr txBox="1"/>
            <p:nvPr/>
          </p:nvSpPr>
          <p:spPr>
            <a:xfrm>
              <a:off x="7103168" y="1875892"/>
              <a:ext cx="2599399"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Precision</a:t>
              </a:r>
            </a:p>
          </p:txBody>
        </p:sp>
        <p:sp>
          <p:nvSpPr>
            <p:cNvPr id="18" name="TextBox 18"/>
            <p:cNvSpPr txBox="1"/>
            <p:nvPr/>
          </p:nvSpPr>
          <p:spPr>
            <a:xfrm>
              <a:off x="12790979" y="1875892"/>
              <a:ext cx="1710134"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Recall</a:t>
              </a:r>
            </a:p>
          </p:txBody>
        </p:sp>
        <p:sp>
          <p:nvSpPr>
            <p:cNvPr id="19" name="TextBox 19"/>
            <p:cNvSpPr txBox="1"/>
            <p:nvPr/>
          </p:nvSpPr>
          <p:spPr>
            <a:xfrm>
              <a:off x="17738684" y="1875892"/>
              <a:ext cx="2291159" cy="890058"/>
            </a:xfrm>
            <a:prstGeom prst="rect">
              <a:avLst/>
            </a:prstGeom>
          </p:spPr>
          <p:txBody>
            <a:bodyPr lIns="0" tIns="0" rIns="0" bIns="0" rtlCol="0" anchor="t">
              <a:spAutoFit/>
            </a:bodyPr>
            <a:lstStyle/>
            <a:p>
              <a:pPr algn="ctr">
                <a:lnSpc>
                  <a:spcPts val="5599"/>
                </a:lnSpc>
                <a:spcBef>
                  <a:spcPct val="0"/>
                </a:spcBef>
              </a:pPr>
              <a:r>
                <a:rPr lang="en-US" sz="3999" dirty="0">
                  <a:solidFill>
                    <a:srgbClr val="000000"/>
                  </a:solidFill>
                  <a:latin typeface="Rokkitt"/>
                  <a:ea typeface="Rokkitt"/>
                  <a:cs typeface="Rokkitt"/>
                  <a:sym typeface="Rokkitt"/>
                </a:rPr>
                <a:t>F1 score</a:t>
              </a:r>
            </a:p>
          </p:txBody>
        </p:sp>
      </p:grpSp>
      <p:sp>
        <p:nvSpPr>
          <p:cNvPr id="20" name="Freeform 20"/>
          <p:cNvSpPr/>
          <p:nvPr/>
        </p:nvSpPr>
        <p:spPr>
          <a:xfrm>
            <a:off x="1095042" y="6180731"/>
            <a:ext cx="15965232" cy="4736380"/>
          </a:xfrm>
          <a:custGeom>
            <a:avLst/>
            <a:gdLst/>
            <a:ahLst/>
            <a:cxnLst/>
            <a:rect l="l" t="t" r="r" b="b"/>
            <a:pathLst>
              <a:path w="15965232" h="4736380">
                <a:moveTo>
                  <a:pt x="0" y="0"/>
                </a:moveTo>
                <a:lnTo>
                  <a:pt x="15965232" y="0"/>
                </a:lnTo>
                <a:lnTo>
                  <a:pt x="15965232" y="4736381"/>
                </a:lnTo>
                <a:lnTo>
                  <a:pt x="0" y="4736381"/>
                </a:lnTo>
                <a:lnTo>
                  <a:pt x="0" y="0"/>
                </a:lnTo>
                <a:close/>
              </a:path>
            </a:pathLst>
          </a:custGeom>
          <a:blipFill>
            <a:blip r:embed="rId2"/>
            <a:stretch>
              <a:fillRect t="-2636" b="-2636"/>
            </a:stretch>
          </a:blipFill>
        </p:spPr>
      </p:sp>
      <p:sp>
        <p:nvSpPr>
          <p:cNvPr id="21" name="TextBox 21"/>
          <p:cNvSpPr txBox="1"/>
          <p:nvPr/>
        </p:nvSpPr>
        <p:spPr>
          <a:xfrm>
            <a:off x="1028700" y="1261394"/>
            <a:ext cx="16097916" cy="1698626"/>
          </a:xfrm>
          <a:prstGeom prst="rect">
            <a:avLst/>
          </a:prstGeom>
        </p:spPr>
        <p:txBody>
          <a:bodyPr lIns="0" tIns="0" rIns="0" bIns="0" rtlCol="0" anchor="t">
            <a:spAutoFit/>
          </a:bodyPr>
          <a:lstStyle/>
          <a:p>
            <a:pPr algn="ctr">
              <a:lnSpc>
                <a:spcPts val="13999"/>
              </a:lnSpc>
              <a:spcBef>
                <a:spcPct val="0"/>
              </a:spcBef>
            </a:pPr>
            <a:r>
              <a:rPr lang="en-US" sz="9999">
                <a:solidFill>
                  <a:srgbClr val="000000"/>
                </a:solidFill>
                <a:latin typeface="Paytone One"/>
                <a:ea typeface="Paytone One"/>
                <a:cs typeface="Paytone One"/>
                <a:sym typeface="Paytone One"/>
              </a:rPr>
              <a:t>CÁC THAM SỐ ĐÁNH GIÁ</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304800" y="342900"/>
            <a:ext cx="17719335" cy="2074463"/>
            <a:chOff x="0" y="0"/>
            <a:chExt cx="23625779" cy="2765950"/>
          </a:xfrm>
        </p:grpSpPr>
        <p:sp>
          <p:nvSpPr>
            <p:cNvPr id="3" name="AutoShape 3"/>
            <p:cNvSpPr/>
            <p:nvPr/>
          </p:nvSpPr>
          <p:spPr>
            <a:xfrm>
              <a:off x="0" y="517258"/>
              <a:ext cx="23625779" cy="0"/>
            </a:xfrm>
            <a:prstGeom prst="line">
              <a:avLst/>
            </a:prstGeom>
            <a:ln w="50800" cap="flat">
              <a:solidFill>
                <a:srgbClr val="E40808"/>
              </a:solidFill>
              <a:prstDash val="solid"/>
              <a:headEnd type="none" w="sm" len="sm"/>
              <a:tailEnd type="none" w="sm" len="sm"/>
            </a:ln>
          </p:spPr>
        </p:sp>
        <p:grpSp>
          <p:nvGrpSpPr>
            <p:cNvPr id="4" name="Group 4"/>
            <p:cNvGrpSpPr/>
            <p:nvPr/>
          </p:nvGrpSpPr>
          <p:grpSpPr>
            <a:xfrm>
              <a:off x="2642431" y="0"/>
              <a:ext cx="1034517" cy="1034517"/>
              <a:chOff x="0" y="0"/>
              <a:chExt cx="812800" cy="812800"/>
            </a:xfrm>
          </p:grpSpPr>
          <p:sp>
            <p:nvSpPr>
              <p:cNvPr id="18"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9"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7"/>
            <p:cNvGrpSpPr/>
            <p:nvPr/>
          </p:nvGrpSpPr>
          <p:grpSpPr>
            <a:xfrm>
              <a:off x="7885609" y="0"/>
              <a:ext cx="1034517" cy="1034517"/>
              <a:chOff x="0" y="0"/>
              <a:chExt cx="812800" cy="812800"/>
            </a:xfrm>
          </p:grpSpPr>
          <p:sp>
            <p:nvSpPr>
              <p:cNvPr id="16"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7"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10"/>
            <p:cNvGrpSpPr/>
            <p:nvPr/>
          </p:nvGrpSpPr>
          <p:grpSpPr>
            <a:xfrm>
              <a:off x="13128788" y="0"/>
              <a:ext cx="1034517" cy="1034517"/>
              <a:chOff x="0" y="0"/>
              <a:chExt cx="812800" cy="812800"/>
            </a:xfrm>
          </p:grpSpPr>
          <p:sp>
            <p:nvSpPr>
              <p:cNvPr id="14"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5"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7" name="Group 13"/>
            <p:cNvGrpSpPr/>
            <p:nvPr/>
          </p:nvGrpSpPr>
          <p:grpSpPr>
            <a:xfrm>
              <a:off x="18367005" y="0"/>
              <a:ext cx="1034517" cy="1034517"/>
              <a:chOff x="0" y="0"/>
              <a:chExt cx="812800" cy="812800"/>
            </a:xfrm>
          </p:grpSpPr>
          <p:sp>
            <p:nvSpPr>
              <p:cNvPr id="12"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3"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TextBox 16"/>
            <p:cNvSpPr txBox="1"/>
            <p:nvPr/>
          </p:nvSpPr>
          <p:spPr>
            <a:xfrm>
              <a:off x="1821096" y="1875892"/>
              <a:ext cx="2677187"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Accuracy</a:t>
              </a:r>
            </a:p>
          </p:txBody>
        </p:sp>
        <p:sp>
          <p:nvSpPr>
            <p:cNvPr id="9" name="TextBox 17"/>
            <p:cNvSpPr txBox="1"/>
            <p:nvPr/>
          </p:nvSpPr>
          <p:spPr>
            <a:xfrm>
              <a:off x="7103168" y="1875892"/>
              <a:ext cx="2599399"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Precision</a:t>
              </a:r>
            </a:p>
          </p:txBody>
        </p:sp>
        <p:sp>
          <p:nvSpPr>
            <p:cNvPr id="10" name="TextBox 18"/>
            <p:cNvSpPr txBox="1"/>
            <p:nvPr/>
          </p:nvSpPr>
          <p:spPr>
            <a:xfrm>
              <a:off x="12790979" y="1875892"/>
              <a:ext cx="1710134"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Recall</a:t>
              </a:r>
            </a:p>
          </p:txBody>
        </p:sp>
        <p:sp>
          <p:nvSpPr>
            <p:cNvPr id="11" name="TextBox 19"/>
            <p:cNvSpPr txBox="1"/>
            <p:nvPr/>
          </p:nvSpPr>
          <p:spPr>
            <a:xfrm>
              <a:off x="17738684" y="1875892"/>
              <a:ext cx="2291159" cy="890058"/>
            </a:xfrm>
            <a:prstGeom prst="rect">
              <a:avLst/>
            </a:prstGeom>
          </p:spPr>
          <p:txBody>
            <a:bodyPr lIns="0" tIns="0" rIns="0" bIns="0" rtlCol="0" anchor="t">
              <a:spAutoFit/>
            </a:bodyPr>
            <a:lstStyle/>
            <a:p>
              <a:pPr algn="ctr">
                <a:lnSpc>
                  <a:spcPts val="5599"/>
                </a:lnSpc>
                <a:spcBef>
                  <a:spcPct val="0"/>
                </a:spcBef>
              </a:pPr>
              <a:r>
                <a:rPr lang="en-US" sz="3999" dirty="0">
                  <a:solidFill>
                    <a:srgbClr val="000000"/>
                  </a:solidFill>
                  <a:latin typeface="Rokkitt"/>
                  <a:ea typeface="Rokkitt"/>
                  <a:cs typeface="Rokkitt"/>
                  <a:sym typeface="Rokkitt"/>
                </a:rPr>
                <a:t>F1 score</a:t>
              </a:r>
            </a:p>
          </p:txBody>
        </p:sp>
      </p:grpSp>
      <p:cxnSp>
        <p:nvCxnSpPr>
          <p:cNvPr id="21" name="Straight Connector 20"/>
          <p:cNvCxnSpPr/>
          <p:nvPr/>
        </p:nvCxnSpPr>
        <p:spPr>
          <a:xfrm>
            <a:off x="4724400" y="0"/>
            <a:ext cx="798" cy="111633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9164467" y="0"/>
            <a:ext cx="0" cy="104775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13411330" y="0"/>
            <a:ext cx="117005" cy="104775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TextBox 28"/>
              <p:cNvSpPr txBox="1"/>
              <p:nvPr/>
            </p:nvSpPr>
            <p:spPr>
              <a:xfrm>
                <a:off x="308160" y="2933700"/>
                <a:ext cx="4406463" cy="762645"/>
              </a:xfrm>
              <a:prstGeom prst="rect">
                <a:avLst/>
              </a:prstGeom>
              <a:noFill/>
            </p:spPr>
            <p:txBody>
              <a:bodyPr wrap="none" rtlCol="0">
                <a:spAutoFit/>
              </a:bodyPr>
              <a:lstStyle/>
              <a:p>
                <a:r>
                  <a:rPr lang="vi-VN" sz="3000" dirty="0" smtClean="0">
                    <a:latin typeface="Rokkitt" panose="020B0604020202020204" charset="0"/>
                  </a:rPr>
                  <a:t>Công </a:t>
                </a:r>
                <a:r>
                  <a:rPr lang="vi-VN" sz="3000" dirty="0">
                    <a:latin typeface="Rokkitt" panose="020B0604020202020204" charset="0"/>
                  </a:rPr>
                  <a:t>thức </a:t>
                </a:r>
                <a14:m>
                  <m:oMath xmlns:m="http://schemas.openxmlformats.org/officeDocument/2006/math">
                    <m:r>
                      <a:rPr lang="vi-VN" sz="3000" b="0" i="0" smtClean="0">
                        <a:latin typeface="Cambria Math" panose="02040503050406030204" pitchFamily="18" charset="0"/>
                      </a:rPr>
                      <m:t>=</m:t>
                    </m:r>
                    <m:f>
                      <m:fPr>
                        <m:ctrlPr>
                          <a:rPr lang="en-US" sz="3000" i="1">
                            <a:latin typeface="Cambria Math" panose="02040503050406030204" pitchFamily="18" charset="0"/>
                          </a:rPr>
                        </m:ctrlPr>
                      </m:fPr>
                      <m:num>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𝑇𝑁</m:t>
                        </m:r>
                      </m:num>
                      <m:den>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𝑇𝑁</m:t>
                        </m:r>
                        <m:r>
                          <a:rPr lang="vi-VN" sz="3000" i="1">
                            <a:latin typeface="Cambria Math" panose="02040503050406030204" pitchFamily="18" charset="0"/>
                          </a:rPr>
                          <m:t>+</m:t>
                        </m:r>
                        <m:r>
                          <a:rPr lang="vi-VN" sz="3000" i="1">
                            <a:latin typeface="Cambria Math" panose="02040503050406030204" pitchFamily="18" charset="0"/>
                          </a:rPr>
                          <m:t>𝐹𝑃</m:t>
                        </m:r>
                        <m:r>
                          <a:rPr lang="vi-VN" sz="3000" i="1">
                            <a:latin typeface="Cambria Math" panose="02040503050406030204" pitchFamily="18" charset="0"/>
                          </a:rPr>
                          <m:t>+</m:t>
                        </m:r>
                        <m:r>
                          <a:rPr lang="vi-VN" sz="3000" i="1">
                            <a:latin typeface="Cambria Math" panose="02040503050406030204" pitchFamily="18" charset="0"/>
                          </a:rPr>
                          <m:t>𝐹𝑁</m:t>
                        </m:r>
                      </m:den>
                    </m:f>
                  </m:oMath>
                </a14:m>
                <a:endParaRPr lang="en-US" sz="3000" dirty="0">
                  <a:latin typeface="Rokkitt" panose="020B0604020202020204" charset="0"/>
                </a:endParaRPr>
              </a:p>
            </p:txBody>
          </p:sp>
        </mc:Choice>
        <mc:Fallback xmlns="">
          <p:sp>
            <p:nvSpPr>
              <p:cNvPr id="29" name="TextBox 28"/>
              <p:cNvSpPr txBox="1">
                <a:spLocks noRot="1" noChangeAspect="1" noMove="1" noResize="1" noEditPoints="1" noAdjustHandles="1" noChangeArrowheads="1" noChangeShapeType="1" noTextEdit="1"/>
              </p:cNvSpPr>
              <p:nvPr/>
            </p:nvSpPr>
            <p:spPr>
              <a:xfrm>
                <a:off x="308160" y="2933700"/>
                <a:ext cx="4406463" cy="762645"/>
              </a:xfrm>
              <a:prstGeom prst="rect">
                <a:avLst/>
              </a:prstGeom>
              <a:blipFill rotWithShape="0">
                <a:blip r:embed="rId2"/>
                <a:stretch>
                  <a:fillRect l="-3324" b="-14400"/>
                </a:stretch>
              </a:blipFill>
            </p:spPr>
            <p:txBody>
              <a:bodyPr/>
              <a:lstStyle/>
              <a:p>
                <a:r>
                  <a:rPr lang="en-US">
                    <a:noFill/>
                  </a:rPr>
                  <a:t> </a:t>
                </a:r>
              </a:p>
            </p:txBody>
          </p:sp>
        </mc:Fallback>
      </mc:AlternateContent>
      <p:sp>
        <p:nvSpPr>
          <p:cNvPr id="30" name="TextBox 29"/>
          <p:cNvSpPr txBox="1"/>
          <p:nvPr/>
        </p:nvSpPr>
        <p:spPr>
          <a:xfrm>
            <a:off x="304800" y="4324765"/>
            <a:ext cx="4038600" cy="3323987"/>
          </a:xfrm>
          <a:prstGeom prst="rect">
            <a:avLst/>
          </a:prstGeom>
          <a:noFill/>
        </p:spPr>
        <p:txBody>
          <a:bodyPr wrap="square" rtlCol="0">
            <a:spAutoFit/>
          </a:bodyPr>
          <a:lstStyle/>
          <a:p>
            <a:pPr algn="just"/>
            <a:r>
              <a:rPr lang="vi-VN" sz="3000" dirty="0">
                <a:latin typeface="Rokkitt" panose="020B0604020202020204" charset="0"/>
              </a:rPr>
              <a:t>Là một thước đo cho biết phần trăm dự đoán chính xác của mô hình so với tổng số dự đoán. Nó được tính bằng lấy tổng số dự đoán đúng chia tổng số dự đoán</a:t>
            </a:r>
            <a:endParaRPr lang="en-US" sz="3000" dirty="0">
              <a:latin typeface="Rokkitt" panose="020B0604020202020204" charset="0"/>
            </a:endParaRPr>
          </a:p>
        </p:txBody>
      </p:sp>
      <mc:AlternateContent xmlns:mc="http://schemas.openxmlformats.org/markup-compatibility/2006" xmlns:a14="http://schemas.microsoft.com/office/drawing/2010/main">
        <mc:Choice Requires="a14">
          <p:sp>
            <p:nvSpPr>
              <p:cNvPr id="31" name="TextBox 30"/>
              <p:cNvSpPr txBox="1"/>
              <p:nvPr/>
            </p:nvSpPr>
            <p:spPr>
              <a:xfrm>
                <a:off x="5140042" y="2933700"/>
                <a:ext cx="3327642" cy="762645"/>
              </a:xfrm>
              <a:prstGeom prst="rect">
                <a:avLst/>
              </a:prstGeom>
              <a:noFill/>
            </p:spPr>
            <p:txBody>
              <a:bodyPr wrap="none" rtlCol="0">
                <a:spAutoFit/>
              </a:bodyPr>
              <a:lstStyle/>
              <a:p>
                <a:r>
                  <a:rPr lang="vi-VN" sz="3000" dirty="0" smtClean="0">
                    <a:latin typeface="Rokkitt" panose="020B0604020202020204" charset="0"/>
                  </a:rPr>
                  <a:t>Công thức: </a:t>
                </a:r>
                <a14:m>
                  <m:oMath xmlns:m="http://schemas.openxmlformats.org/officeDocument/2006/math">
                    <m:r>
                      <a:rPr lang="vi-VN" sz="3000" b="0" i="0" smtClean="0">
                        <a:latin typeface="Cambria Math" panose="02040503050406030204" pitchFamily="18" charset="0"/>
                      </a:rPr>
                      <m:t>=</m:t>
                    </m:r>
                    <m:f>
                      <m:fPr>
                        <m:ctrlPr>
                          <a:rPr lang="en-US" sz="3000" i="1">
                            <a:latin typeface="Cambria Math" panose="02040503050406030204" pitchFamily="18" charset="0"/>
                          </a:rPr>
                        </m:ctrlPr>
                      </m:fPr>
                      <m:num>
                        <m:r>
                          <a:rPr lang="vi-VN" sz="3000" i="1">
                            <a:latin typeface="Cambria Math" panose="02040503050406030204" pitchFamily="18" charset="0"/>
                          </a:rPr>
                          <m:t>𝑇𝑃</m:t>
                        </m:r>
                      </m:num>
                      <m:den>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𝐹𝑃</m:t>
                        </m:r>
                      </m:den>
                    </m:f>
                  </m:oMath>
                </a14:m>
                <a:endParaRPr lang="en-US" sz="3000" dirty="0">
                  <a:latin typeface="Rokkitt" panose="020B0604020202020204" charset="0"/>
                </a:endParaRPr>
              </a:p>
            </p:txBody>
          </p:sp>
        </mc:Choice>
        <mc:Fallback xmlns="">
          <p:sp>
            <p:nvSpPr>
              <p:cNvPr id="31" name="TextBox 30"/>
              <p:cNvSpPr txBox="1">
                <a:spLocks noRot="1" noChangeAspect="1" noMove="1" noResize="1" noEditPoints="1" noAdjustHandles="1" noChangeArrowheads="1" noChangeShapeType="1" noTextEdit="1"/>
              </p:cNvSpPr>
              <p:nvPr/>
            </p:nvSpPr>
            <p:spPr>
              <a:xfrm>
                <a:off x="5140042" y="2933700"/>
                <a:ext cx="3327642" cy="762645"/>
              </a:xfrm>
              <a:prstGeom prst="rect">
                <a:avLst/>
              </a:prstGeom>
              <a:blipFill rotWithShape="0">
                <a:blip r:embed="rId3"/>
                <a:stretch>
                  <a:fillRect l="-4212" b="-144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TextBox 31"/>
              <p:cNvSpPr txBox="1"/>
              <p:nvPr/>
            </p:nvSpPr>
            <p:spPr>
              <a:xfrm>
                <a:off x="9656600" y="2933699"/>
                <a:ext cx="3358099" cy="762645"/>
              </a:xfrm>
              <a:prstGeom prst="rect">
                <a:avLst/>
              </a:prstGeom>
              <a:noFill/>
            </p:spPr>
            <p:txBody>
              <a:bodyPr wrap="none" rtlCol="0">
                <a:spAutoFit/>
              </a:bodyPr>
              <a:lstStyle/>
              <a:p>
                <a:r>
                  <a:rPr lang="vi-VN" sz="3000" dirty="0" smtClean="0">
                    <a:latin typeface="Rokkitt" panose="020B0604020202020204" charset="0"/>
                  </a:rPr>
                  <a:t>Công thức: </a:t>
                </a:r>
                <a14:m>
                  <m:oMath xmlns:m="http://schemas.openxmlformats.org/officeDocument/2006/math">
                    <m:r>
                      <a:rPr lang="vi-VN" sz="3000" b="0" i="0" smtClean="0">
                        <a:latin typeface="Cambria Math" panose="02040503050406030204" pitchFamily="18" charset="0"/>
                      </a:rPr>
                      <m:t>=</m:t>
                    </m:r>
                    <m:f>
                      <m:fPr>
                        <m:ctrlPr>
                          <a:rPr lang="en-US" sz="3000" i="1">
                            <a:latin typeface="Cambria Math" panose="02040503050406030204" pitchFamily="18" charset="0"/>
                          </a:rPr>
                        </m:ctrlPr>
                      </m:fPr>
                      <m:num>
                        <m:r>
                          <a:rPr lang="vi-VN" sz="3000" i="1">
                            <a:latin typeface="Cambria Math" panose="02040503050406030204" pitchFamily="18" charset="0"/>
                          </a:rPr>
                          <m:t>𝑇𝑃</m:t>
                        </m:r>
                      </m:num>
                      <m:den>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𝐹𝑁</m:t>
                        </m:r>
                      </m:den>
                    </m:f>
                  </m:oMath>
                </a14:m>
                <a:endParaRPr lang="en-US" sz="3000" dirty="0">
                  <a:latin typeface="Rokkitt" panose="020B0604020202020204" charset="0"/>
                </a:endParaRPr>
              </a:p>
            </p:txBody>
          </p:sp>
        </mc:Choice>
        <mc:Fallback xmlns="">
          <p:sp>
            <p:nvSpPr>
              <p:cNvPr id="32" name="TextBox 31"/>
              <p:cNvSpPr txBox="1">
                <a:spLocks noRot="1" noChangeAspect="1" noMove="1" noResize="1" noEditPoints="1" noAdjustHandles="1" noChangeArrowheads="1" noChangeShapeType="1" noTextEdit="1"/>
              </p:cNvSpPr>
              <p:nvPr/>
            </p:nvSpPr>
            <p:spPr>
              <a:xfrm>
                <a:off x="9656600" y="2933699"/>
                <a:ext cx="3358099" cy="762645"/>
              </a:xfrm>
              <a:prstGeom prst="rect">
                <a:avLst/>
              </a:prstGeom>
              <a:blipFill rotWithShape="0">
                <a:blip r:embed="rId4"/>
                <a:stretch>
                  <a:fillRect l="-4174" b="-144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TextBox 32"/>
              <p:cNvSpPr txBox="1"/>
              <p:nvPr/>
            </p:nvSpPr>
            <p:spPr>
              <a:xfrm>
                <a:off x="13411330" y="2933699"/>
                <a:ext cx="4896982" cy="1233223"/>
              </a:xfrm>
              <a:prstGeom prst="rect">
                <a:avLst/>
              </a:prstGeom>
              <a:noFill/>
            </p:spPr>
            <p:txBody>
              <a:bodyPr wrap="none" rtlCol="0">
                <a:spAutoFit/>
              </a:bodyPr>
              <a:lstStyle/>
              <a:p>
                <a:r>
                  <a:rPr lang="vi-VN" sz="3000" dirty="0" smtClean="0">
                    <a:latin typeface="Rokkitt" panose="020B0604020202020204" charset="0"/>
                  </a:rPr>
                  <a:t>Công thức: </a:t>
                </a:r>
                <a14:m>
                  <m:oMath xmlns:m="http://schemas.openxmlformats.org/officeDocument/2006/math">
                    <m:r>
                      <a:rPr lang="vi-VN" sz="3000" b="0" i="0" smtClean="0">
                        <a:latin typeface="Cambria Math" panose="02040503050406030204" pitchFamily="18" charset="0"/>
                      </a:rPr>
                      <m:t>=</m:t>
                    </m:r>
                    <m:r>
                      <a:rPr lang="vi-VN" sz="3000" i="1">
                        <a:latin typeface="Cambria Math" panose="02040503050406030204" pitchFamily="18" charset="0"/>
                      </a:rPr>
                      <m:t>2</m:t>
                    </m:r>
                    <m:f>
                      <m:fPr>
                        <m:ctrlPr>
                          <a:rPr lang="en-US" sz="3000" i="1">
                            <a:latin typeface="Cambria Math" panose="02040503050406030204" pitchFamily="18" charset="0"/>
                          </a:rPr>
                        </m:ctrlPr>
                      </m:fPr>
                      <m:num>
                        <m:r>
                          <a:rPr lang="vi-VN" sz="3000" i="1">
                            <a:latin typeface="Cambria Math" panose="02040503050406030204" pitchFamily="18" charset="0"/>
                          </a:rPr>
                          <m:t>𝑃𝑟𝑒𝑐𝑖𝑠𝑖𝑜𝑛</m:t>
                        </m:r>
                        <m:r>
                          <a:rPr lang="vi-VN" sz="3000" i="1">
                            <a:latin typeface="Cambria Math" panose="02040503050406030204" pitchFamily="18" charset="0"/>
                          </a:rPr>
                          <m:t>∗</m:t>
                        </m:r>
                        <m:r>
                          <a:rPr lang="vi-VN" sz="3000" i="1">
                            <a:latin typeface="Cambria Math" panose="02040503050406030204" pitchFamily="18" charset="0"/>
                          </a:rPr>
                          <m:t>𝑅𝑒𝑐𝑎𝑙𝑙</m:t>
                        </m:r>
                      </m:num>
                      <m:den>
                        <m:r>
                          <a:rPr lang="vi-VN" sz="3000" i="1">
                            <a:latin typeface="Cambria Math" panose="02040503050406030204" pitchFamily="18" charset="0"/>
                          </a:rPr>
                          <m:t>𝑃𝑟𝑒𝑐𝑖𝑠𝑖𝑜𝑛</m:t>
                        </m:r>
                        <m:r>
                          <a:rPr lang="vi-VN" sz="3000" i="1">
                            <a:latin typeface="Cambria Math" panose="02040503050406030204" pitchFamily="18" charset="0"/>
                          </a:rPr>
                          <m:t>+</m:t>
                        </m:r>
                        <m:r>
                          <a:rPr lang="vi-VN" sz="3000" i="1">
                            <a:latin typeface="Cambria Math" panose="02040503050406030204" pitchFamily="18" charset="0"/>
                          </a:rPr>
                          <m:t>𝑅𝑒𝑐𝑎𝑙𝑙</m:t>
                        </m:r>
                      </m:den>
                    </m:f>
                  </m:oMath>
                </a14:m>
                <a:endParaRPr lang="en-US" sz="3000" dirty="0">
                  <a:latin typeface="Rokkitt" panose="020B0604020202020204" charset="0"/>
                </a:endParaRPr>
              </a:p>
              <a:p>
                <a:endParaRPr lang="en-US" sz="3000" dirty="0">
                  <a:latin typeface="Rokkitt" panose="020B0604020202020204" charset="0"/>
                </a:endParaRPr>
              </a:p>
            </p:txBody>
          </p:sp>
        </mc:Choice>
        <mc:Fallback xmlns="">
          <p:sp>
            <p:nvSpPr>
              <p:cNvPr id="33" name="TextBox 32"/>
              <p:cNvSpPr txBox="1">
                <a:spLocks noRot="1" noChangeAspect="1" noMove="1" noResize="1" noEditPoints="1" noAdjustHandles="1" noChangeArrowheads="1" noChangeShapeType="1" noTextEdit="1"/>
              </p:cNvSpPr>
              <p:nvPr/>
            </p:nvSpPr>
            <p:spPr>
              <a:xfrm>
                <a:off x="13411330" y="2933699"/>
                <a:ext cx="4896982" cy="1233223"/>
              </a:xfrm>
              <a:prstGeom prst="rect">
                <a:avLst/>
              </a:prstGeom>
              <a:blipFill rotWithShape="0">
                <a:blip r:embed="rId5"/>
                <a:stretch>
                  <a:fillRect l="-2864"/>
                </a:stretch>
              </a:blipFill>
            </p:spPr>
            <p:txBody>
              <a:bodyPr/>
              <a:lstStyle/>
              <a:p>
                <a:r>
                  <a:rPr lang="en-US">
                    <a:noFill/>
                  </a:rPr>
                  <a:t> </a:t>
                </a:r>
              </a:p>
            </p:txBody>
          </p:sp>
        </mc:Fallback>
      </mc:AlternateContent>
      <p:sp>
        <p:nvSpPr>
          <p:cNvPr id="34" name="TextBox 33"/>
          <p:cNvSpPr txBox="1"/>
          <p:nvPr/>
        </p:nvSpPr>
        <p:spPr>
          <a:xfrm rot="10800000" flipV="1">
            <a:off x="4902352" y="4324765"/>
            <a:ext cx="4084961" cy="2400657"/>
          </a:xfrm>
          <a:prstGeom prst="rect">
            <a:avLst/>
          </a:prstGeom>
          <a:noFill/>
        </p:spPr>
        <p:txBody>
          <a:bodyPr wrap="square" rtlCol="0">
            <a:spAutoFit/>
          </a:bodyPr>
          <a:lstStyle/>
          <a:p>
            <a:pPr algn="just"/>
            <a:r>
              <a:rPr lang="vi-VN" sz="3000" dirty="0" smtClean="0">
                <a:latin typeface="Rokkitt" panose="020B0604020202020204" charset="0"/>
              </a:rPr>
              <a:t>Đ</a:t>
            </a:r>
            <a:r>
              <a:rPr lang="vi-VN" sz="3000" smtClean="0">
                <a:latin typeface="Rokkitt" panose="020B0604020202020204" charset="0"/>
              </a:rPr>
              <a:t>o </a:t>
            </a:r>
            <a:r>
              <a:rPr lang="vi-VN" sz="3000" dirty="0">
                <a:latin typeface="Rokkitt" panose="020B0604020202020204" charset="0"/>
              </a:rPr>
              <a:t>lường tỷ lệ các dự đoán dương (positive) đúng trên tổng số các dự đoán dương mà mô hình đưa ra.</a:t>
            </a:r>
            <a:endParaRPr lang="en-US" sz="3000" dirty="0">
              <a:latin typeface="Rokkitt" panose="020B0604020202020204" charset="0"/>
            </a:endParaRPr>
          </a:p>
        </p:txBody>
      </p:sp>
      <p:sp>
        <p:nvSpPr>
          <p:cNvPr id="35" name="TextBox 34"/>
          <p:cNvSpPr txBox="1"/>
          <p:nvPr/>
        </p:nvSpPr>
        <p:spPr>
          <a:xfrm rot="10800000" flipV="1">
            <a:off x="9269951" y="4324765"/>
            <a:ext cx="4089974" cy="2862322"/>
          </a:xfrm>
          <a:prstGeom prst="rect">
            <a:avLst/>
          </a:prstGeom>
          <a:noFill/>
        </p:spPr>
        <p:txBody>
          <a:bodyPr wrap="square" rtlCol="0">
            <a:spAutoFit/>
          </a:bodyPr>
          <a:lstStyle/>
          <a:p>
            <a:pPr algn="just"/>
            <a:r>
              <a:rPr lang="vi-VN" sz="3000" dirty="0" smtClean="0">
                <a:latin typeface="Rokkitt" panose="020B0604020202020204" charset="0"/>
              </a:rPr>
              <a:t>Đo </a:t>
            </a:r>
            <a:r>
              <a:rPr lang="vi-VN" sz="3000" dirty="0">
                <a:latin typeface="Rokkitt" panose="020B0604020202020204" charset="0"/>
              </a:rPr>
              <a:t>lường tỷ lệ các giá trị dương thực sự được mô hình dự đoán đúng trên tổng số các giá trị dương thực sự có trong dữ liệu.</a:t>
            </a:r>
            <a:endParaRPr lang="en-US" sz="3000" dirty="0">
              <a:latin typeface="Rokkitt" panose="020B0604020202020204" charset="0"/>
            </a:endParaRPr>
          </a:p>
        </p:txBody>
      </p:sp>
      <p:sp>
        <p:nvSpPr>
          <p:cNvPr id="26" name="TextBox 25"/>
          <p:cNvSpPr txBox="1"/>
          <p:nvPr/>
        </p:nvSpPr>
        <p:spPr>
          <a:xfrm>
            <a:off x="13528336" y="4324765"/>
            <a:ext cx="4759664" cy="6093976"/>
          </a:xfrm>
          <a:prstGeom prst="rect">
            <a:avLst/>
          </a:prstGeom>
          <a:noFill/>
        </p:spPr>
        <p:txBody>
          <a:bodyPr wrap="square" rtlCol="0">
            <a:spAutoFit/>
          </a:bodyPr>
          <a:lstStyle/>
          <a:p>
            <a:pPr algn="just"/>
            <a:r>
              <a:rPr lang="vi-VN" sz="3000" dirty="0">
                <a:latin typeface="Rokkitt" panose="020B0604020202020204" charset="0"/>
              </a:rPr>
              <a:t>Là trung bình điều hòa của precision và recall, nhằm đưa ra một thước đo cân bằng giữa hai yếu tố này. F1-Score hữu ích khi cần cân bằng giữa precision và recall</a:t>
            </a:r>
            <a:r>
              <a:rPr lang="vi-VN" sz="3000" dirty="0" smtClean="0">
                <a:latin typeface="Rokkitt" panose="020B0604020202020204" charset="0"/>
              </a:rPr>
              <a:t>.</a:t>
            </a:r>
          </a:p>
          <a:p>
            <a:pPr algn="just"/>
            <a:r>
              <a:rPr lang="vi-VN" sz="3000" dirty="0" smtClean="0">
                <a:latin typeface="Rokkitt" panose="020B0604020202020204" charset="0"/>
              </a:rPr>
              <a:t>F1 score tùy vào dữ liệu, và vấn đề muốn dự đoán:</a:t>
            </a:r>
          </a:p>
          <a:p>
            <a:pPr algn="just"/>
            <a:r>
              <a:rPr lang="vi-VN" sz="3000" dirty="0" smtClean="0">
                <a:latin typeface="Rokkitt" panose="020B0604020202020204" charset="0"/>
              </a:rPr>
              <a:t>0.9: very good</a:t>
            </a:r>
          </a:p>
          <a:p>
            <a:pPr algn="just"/>
            <a:r>
              <a:rPr lang="vi-VN" sz="3000" dirty="0" smtClean="0">
                <a:latin typeface="Rokkitt" panose="020B0604020202020204" charset="0"/>
              </a:rPr>
              <a:t>0.8 – 0.9: good</a:t>
            </a:r>
          </a:p>
          <a:p>
            <a:pPr algn="just"/>
            <a:r>
              <a:rPr lang="vi-VN" sz="3000" dirty="0" smtClean="0">
                <a:latin typeface="Rokkitt" panose="020B0604020202020204" charset="0"/>
              </a:rPr>
              <a:t>0.5 – 0.8: accept</a:t>
            </a:r>
          </a:p>
          <a:p>
            <a:pPr algn="just"/>
            <a:r>
              <a:rPr lang="vi-VN" sz="3000" dirty="0" smtClean="0">
                <a:latin typeface="Rokkitt" panose="020B0604020202020204" charset="0"/>
              </a:rPr>
              <a:t>&lt;0.5: Not good</a:t>
            </a:r>
            <a:endParaRPr lang="vi-VN" sz="3000" dirty="0">
              <a:latin typeface="Rokkitt" panose="020B0604020202020204"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2" name="TextBox 21"/>
          <p:cNvSpPr txBox="1"/>
          <p:nvPr/>
        </p:nvSpPr>
        <p:spPr>
          <a:xfrm>
            <a:off x="6422131" y="1340644"/>
            <a:ext cx="4493538" cy="1938992"/>
          </a:xfrm>
          <a:prstGeom prst="rect">
            <a:avLst/>
          </a:prstGeom>
          <a:noFill/>
        </p:spPr>
        <p:txBody>
          <a:bodyPr wrap="none" rtlCol="0" anchor="ctr">
            <a:spAutoFit/>
          </a:bodyPr>
          <a:lstStyle/>
          <a:p>
            <a:pPr algn="ctr"/>
            <a:r>
              <a:rPr lang="vi-VN" sz="12000" dirty="0" smtClean="0">
                <a:latin typeface="Rokkitt" panose="020B0604020202020204" charset="0"/>
              </a:rPr>
              <a:t>DEMO</a:t>
            </a:r>
            <a:endParaRPr lang="en-US" sz="12000" dirty="0">
              <a:latin typeface="Rokkitt" panose="020B0604020202020204" charset="0"/>
            </a:endParaRPr>
          </a:p>
        </p:txBody>
      </p:sp>
      <p:sp>
        <p:nvSpPr>
          <p:cNvPr id="24" name="TextBox 23"/>
          <p:cNvSpPr txBox="1"/>
          <p:nvPr/>
        </p:nvSpPr>
        <p:spPr>
          <a:xfrm>
            <a:off x="1905000" y="7433846"/>
            <a:ext cx="14899400" cy="707886"/>
          </a:xfrm>
          <a:prstGeom prst="rect">
            <a:avLst/>
          </a:prstGeom>
          <a:noFill/>
        </p:spPr>
        <p:txBody>
          <a:bodyPr wrap="none" rtlCol="0">
            <a:spAutoFit/>
          </a:bodyPr>
          <a:lstStyle/>
          <a:p>
            <a:r>
              <a:rPr lang="vi-VN" sz="4000" dirty="0" smtClean="0">
                <a:latin typeface="Rokkitt" panose="020B0604020202020204" charset="0"/>
              </a:rPr>
              <a:t>Link demo sản phẩm: </a:t>
            </a:r>
            <a:r>
              <a:rPr lang="en-US" sz="4000" b="1" u="sng" dirty="0">
                <a:hlinkClick r:id="rId2"/>
              </a:rPr>
              <a:t>https://danghieu19224.pythonanywhere.com/</a:t>
            </a:r>
            <a:endParaRPr lang="en-US" sz="4000" dirty="0">
              <a:latin typeface="Rokkitt" panose="020B0604020202020204" charset="0"/>
            </a:endParaRPr>
          </a:p>
        </p:txBody>
      </p:sp>
      <p:sp>
        <p:nvSpPr>
          <p:cNvPr id="25" name="TextBox 24"/>
          <p:cNvSpPr txBox="1"/>
          <p:nvPr/>
        </p:nvSpPr>
        <p:spPr>
          <a:xfrm>
            <a:off x="381000" y="9579114"/>
            <a:ext cx="17724724" cy="707886"/>
          </a:xfrm>
          <a:prstGeom prst="rect">
            <a:avLst/>
          </a:prstGeom>
          <a:noFill/>
        </p:spPr>
        <p:txBody>
          <a:bodyPr wrap="none" rtlCol="0">
            <a:spAutoFit/>
          </a:bodyPr>
          <a:lstStyle/>
          <a:p>
            <a:r>
              <a:rPr lang="vi-VN" sz="4000" dirty="0" smtClean="0">
                <a:latin typeface="Rokkitt" panose="020B0604020202020204" charset="0"/>
              </a:rPr>
              <a:t>Link github: </a:t>
            </a:r>
            <a:r>
              <a:rPr lang="vi-VN" sz="4000" dirty="0">
                <a:latin typeface="Rokkitt" panose="020B0604020202020204" charset="0"/>
              </a:rPr>
              <a:t>https://github.com/DangHieu19022004/MachineLearning-64CNTT3-G8</a:t>
            </a:r>
            <a:endParaRPr lang="en-US" sz="4000" dirty="0">
              <a:latin typeface="Rokkitt" panose="020B0604020202020204" charset="0"/>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38073" y="2772192"/>
            <a:ext cx="4661654" cy="4661654"/>
          </a:xfrm>
          <a:prstGeom prst="rect">
            <a:avLst/>
          </a:prstGeom>
        </p:spPr>
      </p:pic>
    </p:spTree>
    <p:extLst>
      <p:ext uri="{BB962C8B-B14F-4D97-AF65-F5344CB8AC3E}">
        <p14:creationId xmlns:p14="http://schemas.microsoft.com/office/powerpoint/2010/main" val="3994059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1190494" y="-19050"/>
            <a:ext cx="6852907" cy="1783970"/>
            <a:chOff x="0" y="0"/>
            <a:chExt cx="1561137" cy="406400"/>
          </a:xfrm>
        </p:grpSpPr>
        <p:sp>
          <p:nvSpPr>
            <p:cNvPr id="3" name="Freeform 3"/>
            <p:cNvSpPr/>
            <p:nvPr/>
          </p:nvSpPr>
          <p:spPr>
            <a:xfrm>
              <a:off x="0" y="0"/>
              <a:ext cx="1561137" cy="406400"/>
            </a:xfrm>
            <a:custGeom>
              <a:avLst/>
              <a:gdLst/>
              <a:ahLst/>
              <a:cxnLst/>
              <a:rect l="l" t="t" r="r" b="b"/>
              <a:pathLst>
                <a:path w="1561137" h="406400">
                  <a:moveTo>
                    <a:pt x="1357937" y="0"/>
                  </a:moveTo>
                  <a:lnTo>
                    <a:pt x="0" y="0"/>
                  </a:lnTo>
                  <a:lnTo>
                    <a:pt x="0" y="406400"/>
                  </a:lnTo>
                  <a:lnTo>
                    <a:pt x="1357937" y="406400"/>
                  </a:lnTo>
                  <a:lnTo>
                    <a:pt x="1561137" y="203200"/>
                  </a:lnTo>
                  <a:lnTo>
                    <a:pt x="1357937" y="0"/>
                  </a:lnTo>
                  <a:close/>
                </a:path>
              </a:pathLst>
            </a:custGeom>
            <a:solidFill>
              <a:srgbClr val="FFFFFF"/>
            </a:solidFill>
            <a:ln w="38100" cap="sq">
              <a:solidFill>
                <a:srgbClr val="000000"/>
              </a:solidFill>
              <a:prstDash val="solid"/>
              <a:miter/>
            </a:ln>
          </p:spPr>
        </p:sp>
        <p:sp>
          <p:nvSpPr>
            <p:cNvPr id="4" name="TextBox 4"/>
            <p:cNvSpPr txBox="1"/>
            <p:nvPr/>
          </p:nvSpPr>
          <p:spPr>
            <a:xfrm>
              <a:off x="0" y="-114300"/>
              <a:ext cx="1446837" cy="520700"/>
            </a:xfrm>
            <a:prstGeom prst="rect">
              <a:avLst/>
            </a:prstGeom>
          </p:spPr>
          <p:txBody>
            <a:bodyPr lIns="50800" tIns="50800" rIns="50800" bIns="50800" rtlCol="0" anchor="ctr"/>
            <a:lstStyle/>
            <a:p>
              <a:pPr algn="ctr">
                <a:lnSpc>
                  <a:spcPts val="7000"/>
                </a:lnSpc>
                <a:spcBef>
                  <a:spcPct val="0"/>
                </a:spcBef>
              </a:pPr>
              <a:r>
                <a:rPr lang="en-US" sz="5000" b="1">
                  <a:solidFill>
                    <a:srgbClr val="000000"/>
                  </a:solidFill>
                  <a:latin typeface="BBT Martires Semi-Bold"/>
                  <a:ea typeface="BBT Martires Semi-Bold"/>
                  <a:cs typeface="BBT Martires Semi-Bold"/>
                  <a:sym typeface="BBT Martires Semi-Bold"/>
                </a:rPr>
                <a:t>Thành viên nhóm 8</a:t>
              </a:r>
            </a:p>
          </p:txBody>
        </p:sp>
      </p:grpSp>
      <p:grpSp>
        <p:nvGrpSpPr>
          <p:cNvPr id="5" name="Group 5"/>
          <p:cNvGrpSpPr/>
          <p:nvPr/>
        </p:nvGrpSpPr>
        <p:grpSpPr>
          <a:xfrm rot="-5400000">
            <a:off x="-582885" y="3778053"/>
            <a:ext cx="5192035" cy="4026265"/>
            <a:chOff x="0" y="0"/>
            <a:chExt cx="1367450" cy="1060415"/>
          </a:xfrm>
        </p:grpSpPr>
        <p:sp>
          <p:nvSpPr>
            <p:cNvPr id="6" name="Freeform 6"/>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7" name="TextBox 7"/>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0" y="1764920"/>
            <a:ext cx="4026265" cy="402626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322" r="-1322"/>
              </a:stretch>
            </a:blipFill>
            <a:ln w="47625" cap="sq">
              <a:solidFill>
                <a:srgbClr val="000000"/>
              </a:solidFill>
              <a:prstDash val="solid"/>
              <a:miter/>
            </a:ln>
          </p:spPr>
        </p:sp>
      </p:grpSp>
      <p:grpSp>
        <p:nvGrpSpPr>
          <p:cNvPr id="10" name="Group 10"/>
          <p:cNvGrpSpPr/>
          <p:nvPr/>
        </p:nvGrpSpPr>
        <p:grpSpPr>
          <a:xfrm rot="-5400000">
            <a:off x="4300857" y="4649150"/>
            <a:ext cx="5192035" cy="4026265"/>
            <a:chOff x="0" y="0"/>
            <a:chExt cx="1367450" cy="1060415"/>
          </a:xfrm>
        </p:grpSpPr>
        <p:sp>
          <p:nvSpPr>
            <p:cNvPr id="11" name="Freeform 11"/>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12" name="TextBox 12"/>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4883743" y="6260735"/>
            <a:ext cx="4026265" cy="4026265"/>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a:ln w="47625" cap="sq">
              <a:solidFill>
                <a:srgbClr val="000000"/>
              </a:solidFill>
              <a:prstDash val="solid"/>
              <a:miter/>
            </a:ln>
          </p:spPr>
        </p:sp>
      </p:grpSp>
      <p:grpSp>
        <p:nvGrpSpPr>
          <p:cNvPr id="15" name="Group 15"/>
          <p:cNvGrpSpPr/>
          <p:nvPr/>
        </p:nvGrpSpPr>
        <p:grpSpPr>
          <a:xfrm rot="-5400000">
            <a:off x="9048199" y="3429039"/>
            <a:ext cx="5192035" cy="4026265"/>
            <a:chOff x="0" y="0"/>
            <a:chExt cx="1367450" cy="1060415"/>
          </a:xfrm>
        </p:grpSpPr>
        <p:sp>
          <p:nvSpPr>
            <p:cNvPr id="16" name="Freeform 16"/>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17" name="TextBox 17"/>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9631085" y="1764920"/>
            <a:ext cx="4026265" cy="4026265"/>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693" r="-693"/>
              </a:stretch>
            </a:blipFill>
            <a:ln w="47625" cap="sq">
              <a:solidFill>
                <a:srgbClr val="000000"/>
              </a:solidFill>
              <a:prstDash val="solid"/>
              <a:miter/>
            </a:ln>
          </p:spPr>
        </p:sp>
      </p:grpSp>
      <p:grpSp>
        <p:nvGrpSpPr>
          <p:cNvPr id="20" name="Group 20"/>
          <p:cNvGrpSpPr/>
          <p:nvPr/>
        </p:nvGrpSpPr>
        <p:grpSpPr>
          <a:xfrm rot="-5400000">
            <a:off x="13678850" y="4649150"/>
            <a:ext cx="5192035" cy="4026265"/>
            <a:chOff x="0" y="0"/>
            <a:chExt cx="1367450" cy="1060415"/>
          </a:xfrm>
        </p:grpSpPr>
        <p:sp>
          <p:nvSpPr>
            <p:cNvPr id="21" name="Freeform 21"/>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22" name="TextBox 22"/>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23" name="Group 23"/>
          <p:cNvGrpSpPr/>
          <p:nvPr/>
        </p:nvGrpSpPr>
        <p:grpSpPr>
          <a:xfrm>
            <a:off x="14261735" y="6260735"/>
            <a:ext cx="4026265" cy="4026265"/>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t="-38405" b="-38405"/>
              </a:stretch>
            </a:blipFill>
            <a:ln w="47625" cap="sq">
              <a:solidFill>
                <a:srgbClr val="000000"/>
              </a:solidFill>
              <a:prstDash val="solid"/>
              <a:miter/>
            </a:ln>
          </p:spPr>
        </p:sp>
      </p:grpSp>
      <p:sp>
        <p:nvSpPr>
          <p:cNvPr id="25" name="TextBox 25"/>
          <p:cNvSpPr txBox="1"/>
          <p:nvPr/>
        </p:nvSpPr>
        <p:spPr>
          <a:xfrm>
            <a:off x="0" y="6184535"/>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Trần Đăng Hiếu</a:t>
            </a:r>
          </a:p>
        </p:txBody>
      </p:sp>
      <p:sp>
        <p:nvSpPr>
          <p:cNvPr id="26" name="TextBox 26"/>
          <p:cNvSpPr txBox="1"/>
          <p:nvPr/>
        </p:nvSpPr>
        <p:spPr>
          <a:xfrm>
            <a:off x="9631085" y="6184535"/>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Nguyễn Khắc Trung</a:t>
            </a:r>
          </a:p>
        </p:txBody>
      </p:sp>
      <p:sp>
        <p:nvSpPr>
          <p:cNvPr id="27" name="TextBox 27"/>
          <p:cNvSpPr txBox="1"/>
          <p:nvPr/>
        </p:nvSpPr>
        <p:spPr>
          <a:xfrm>
            <a:off x="4883743" y="5067300"/>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Nguyễn Thị Phương</a:t>
            </a:r>
          </a:p>
        </p:txBody>
      </p:sp>
      <p:sp>
        <p:nvSpPr>
          <p:cNvPr id="28" name="TextBox 28"/>
          <p:cNvSpPr txBox="1"/>
          <p:nvPr/>
        </p:nvSpPr>
        <p:spPr>
          <a:xfrm>
            <a:off x="14261735" y="5067300"/>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Nguyễn Trí Duy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2"/>
          <a:stretch>
            <a:fillRect/>
          </a:stretch>
        </p:blipFill>
        <p:spPr>
          <a:xfrm>
            <a:off x="0" y="0"/>
            <a:ext cx="6858000" cy="10287000"/>
          </a:xfrm>
          <a:prstGeom prst="rect">
            <a:avLst/>
          </a:prstGeom>
        </p:spPr>
      </p:pic>
      <p:sp>
        <p:nvSpPr>
          <p:cNvPr id="5" name="Text 0"/>
          <p:cNvSpPr/>
          <p:nvPr/>
        </p:nvSpPr>
        <p:spPr>
          <a:xfrm>
            <a:off x="7772400" y="1409700"/>
            <a:ext cx="6172200" cy="771525"/>
          </a:xfrm>
          <a:prstGeom prst="rect">
            <a:avLst/>
          </a:prstGeom>
          <a:noFill/>
          <a:ln/>
        </p:spPr>
        <p:txBody>
          <a:bodyPr wrap="none" lIns="0" tIns="0" rIns="0" bIns="0" rtlCol="0" anchor="t"/>
          <a:lstStyle/>
          <a:p>
            <a:pPr marL="0" indent="0">
              <a:lnSpc>
                <a:spcPts val="6050"/>
              </a:lnSpc>
              <a:buNone/>
            </a:pPr>
            <a:r>
              <a:rPr lang="vi-VN" sz="8000" b="1" kern="0" spc="-146" dirty="0" smtClean="0">
                <a:solidFill>
                  <a:srgbClr val="000000"/>
                </a:solidFill>
                <a:latin typeface="Paytone One" panose="020B0604020202020204" charset="0"/>
                <a:ea typeface="Inter" pitchFamily="34" charset="-122"/>
                <a:cs typeface="Inter" pitchFamily="34" charset="-120"/>
              </a:rPr>
              <a:t>KẾT LUẬN</a:t>
            </a:r>
          </a:p>
        </p:txBody>
      </p:sp>
      <p:sp>
        <p:nvSpPr>
          <p:cNvPr id="6" name="TextBox 5"/>
          <p:cNvSpPr txBox="1"/>
          <p:nvPr/>
        </p:nvSpPr>
        <p:spPr>
          <a:xfrm>
            <a:off x="7772400" y="2781300"/>
            <a:ext cx="9753600" cy="2862322"/>
          </a:xfrm>
          <a:prstGeom prst="rect">
            <a:avLst/>
          </a:prstGeom>
          <a:noFill/>
        </p:spPr>
        <p:txBody>
          <a:bodyPr wrap="square" rtlCol="0">
            <a:spAutoFit/>
          </a:bodyPr>
          <a:lstStyle/>
          <a:p>
            <a:pPr algn="just"/>
            <a:r>
              <a:rPr lang="en-US" sz="3000" kern="0" spc="-39" dirty="0">
                <a:solidFill>
                  <a:srgbClr val="272525"/>
                </a:solidFill>
                <a:latin typeface="Rokkitt" panose="020B0604020202020204" charset="0"/>
                <a:ea typeface="Inter" pitchFamily="34" charset="-122"/>
                <a:cs typeface="Inter" pitchFamily="34" charset="-120"/>
              </a:rPr>
              <a:t>Bài thuyết trình đã giới thiệu ba thuật toán học máy phổ biến được sử dụng trong dự báo thời tiết: Perceptron Learning Algorithm, ID3 và Neural Network. Mỗi thuật toán có ưu nhược điểm riêng và phù hợp với các bài toán cụ thể. Việc lựa chọn thuật toán phù hợp phụ thuộc vào đặc điểm của tập dữ liệu và yêu cầu của bài toán dự báo</a:t>
            </a:r>
            <a:r>
              <a:rPr lang="en-US" sz="3000" kern="0" spc="-39" dirty="0" smtClean="0">
                <a:solidFill>
                  <a:srgbClr val="272525"/>
                </a:solidFill>
                <a:latin typeface="Rokkitt" panose="020B0604020202020204" charset="0"/>
                <a:ea typeface="Inter" pitchFamily="34" charset="-122"/>
                <a:cs typeface="Inter" pitchFamily="34" charset="-120"/>
              </a:rPr>
              <a:t>.</a:t>
            </a:r>
            <a:endParaRPr lang="en-US" sz="3000" dirty="0">
              <a:latin typeface="Rokkitt" panose="020B0604020202020204" charset="0"/>
            </a:endParaRPr>
          </a:p>
        </p:txBody>
      </p:sp>
      <p:sp>
        <p:nvSpPr>
          <p:cNvPr id="7" name="TextBox 6"/>
          <p:cNvSpPr txBox="1"/>
          <p:nvPr/>
        </p:nvSpPr>
        <p:spPr>
          <a:xfrm>
            <a:off x="7772400" y="6232636"/>
            <a:ext cx="9753600" cy="2400657"/>
          </a:xfrm>
          <a:prstGeom prst="rect">
            <a:avLst/>
          </a:prstGeom>
          <a:noFill/>
        </p:spPr>
        <p:txBody>
          <a:bodyPr wrap="square" rtlCol="0">
            <a:spAutoFit/>
          </a:bodyPr>
          <a:lstStyle/>
          <a:p>
            <a:pPr algn="just"/>
            <a:r>
              <a:rPr lang="en-US" sz="3000" kern="0" spc="-39" dirty="0">
                <a:solidFill>
                  <a:srgbClr val="272525"/>
                </a:solidFill>
                <a:latin typeface="Rokkitt" panose="020B0604020202020204" charset="0"/>
                <a:ea typeface="Inter" pitchFamily="34" charset="-122"/>
                <a:cs typeface="Inter" pitchFamily="34" charset="-120"/>
              </a:rPr>
              <a:t>Với sự phát triển của khoa học máy tính và học máy, các thuật toán học máy ngày càng được ứng dụng rộng rãi trong dự báo thời tiết, góp phần nâng cao độ chính xác của dự báo và giúp con người chủ động hơn trong các hoạt động của mình</a:t>
            </a:r>
            <a:r>
              <a:rPr lang="en-US" sz="3000" kern="0" spc="-39" dirty="0" smtClean="0">
                <a:solidFill>
                  <a:srgbClr val="272525"/>
                </a:solidFill>
                <a:latin typeface="Rokkitt" panose="020B0604020202020204" charset="0"/>
                <a:ea typeface="Inter" pitchFamily="34" charset="-122"/>
                <a:cs typeface="Inter" pitchFamily="34" charset="-120"/>
              </a:rPr>
              <a:t>.</a:t>
            </a:r>
            <a:endParaRPr lang="en-US" sz="3000" dirty="0">
              <a:latin typeface="Rokkitt" panose="020B0604020202020204"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95" r="-95"/>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0" y="-1089616"/>
            <a:ext cx="9349101" cy="11376616"/>
          </a:xfrm>
          <a:custGeom>
            <a:avLst/>
            <a:gdLst/>
            <a:ahLst/>
            <a:cxnLst/>
            <a:rect l="l" t="t" r="r" b="b"/>
            <a:pathLst>
              <a:path w="9349101" h="11376616">
                <a:moveTo>
                  <a:pt x="0" y="0"/>
                </a:moveTo>
                <a:lnTo>
                  <a:pt x="9349101" y="0"/>
                </a:lnTo>
                <a:lnTo>
                  <a:pt x="9349101" y="11376616"/>
                </a:lnTo>
                <a:lnTo>
                  <a:pt x="0" y="11376616"/>
                </a:lnTo>
                <a:lnTo>
                  <a:pt x="0" y="0"/>
                </a:lnTo>
                <a:close/>
              </a:path>
            </a:pathLst>
          </a:custGeom>
          <a:blipFill>
            <a:blip r:embed="rId2"/>
            <a:stretch>
              <a:fillRect/>
            </a:stretch>
          </a:blipFill>
        </p:spPr>
      </p:sp>
      <p:sp>
        <p:nvSpPr>
          <p:cNvPr id="3" name="TextBox 3"/>
          <p:cNvSpPr txBox="1"/>
          <p:nvPr/>
        </p:nvSpPr>
        <p:spPr>
          <a:xfrm>
            <a:off x="10165122" y="217889"/>
            <a:ext cx="5553373" cy="1450579"/>
          </a:xfrm>
          <a:prstGeom prst="rect">
            <a:avLst/>
          </a:prstGeom>
        </p:spPr>
        <p:txBody>
          <a:bodyPr lIns="0" tIns="0" rIns="0" bIns="0" rtlCol="0" anchor="t">
            <a:spAutoFit/>
          </a:bodyPr>
          <a:lstStyle/>
          <a:p>
            <a:pPr algn="ctr">
              <a:lnSpc>
                <a:spcPts val="11921"/>
              </a:lnSpc>
              <a:spcBef>
                <a:spcPct val="0"/>
              </a:spcBef>
            </a:pPr>
            <a:r>
              <a:rPr lang="en-US" sz="8515">
                <a:solidFill>
                  <a:srgbClr val="000000"/>
                </a:solidFill>
                <a:latin typeface="Paytone One"/>
                <a:ea typeface="Paytone One"/>
                <a:cs typeface="Paytone One"/>
                <a:sym typeface="Paytone One"/>
              </a:rPr>
              <a:t>NỘI DUNG</a:t>
            </a:r>
          </a:p>
        </p:txBody>
      </p:sp>
      <p:sp>
        <p:nvSpPr>
          <p:cNvPr id="4" name="TextBox 4"/>
          <p:cNvSpPr txBox="1"/>
          <p:nvPr/>
        </p:nvSpPr>
        <p:spPr>
          <a:xfrm>
            <a:off x="9144000" y="2088259"/>
            <a:ext cx="8077200" cy="5463034"/>
          </a:xfrm>
          <a:prstGeom prst="rect">
            <a:avLst/>
          </a:prstGeom>
        </p:spPr>
        <p:txBody>
          <a:bodyPr wrap="square" lIns="0" tIns="0" rIns="0" bIns="0" rtlCol="0" anchor="t">
            <a:spAutoFit/>
          </a:bodyPr>
          <a:lstStyle/>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Phần mở đầu</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Mô tả bài toán</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Các thuật toán</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Các tham số đánh giá</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Demo</a:t>
            </a:r>
          </a:p>
          <a:p>
            <a:pPr marL="685800" indent="-685800" algn="l">
              <a:lnSpc>
                <a:spcPts val="7063"/>
              </a:lnSpc>
              <a:spcBef>
                <a:spcPct val="0"/>
              </a:spcBef>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Kết luận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1645503" y="2216614"/>
            <a:ext cx="8354281" cy="3575445"/>
            <a:chOff x="0" y="0"/>
            <a:chExt cx="949583" cy="406400"/>
          </a:xfrm>
        </p:grpSpPr>
        <p:sp>
          <p:nvSpPr>
            <p:cNvPr id="3" name="Freeform 3"/>
            <p:cNvSpPr/>
            <p:nvPr/>
          </p:nvSpPr>
          <p:spPr>
            <a:xfrm>
              <a:off x="0" y="0"/>
              <a:ext cx="949583" cy="406400"/>
            </a:xfrm>
            <a:custGeom>
              <a:avLst/>
              <a:gdLst/>
              <a:ahLst/>
              <a:cxnLst/>
              <a:rect l="l" t="t" r="r" b="b"/>
              <a:pathLst>
                <a:path w="949583" h="406400">
                  <a:moveTo>
                    <a:pt x="746383" y="0"/>
                  </a:moveTo>
                  <a:cubicBezTo>
                    <a:pt x="858607" y="0"/>
                    <a:pt x="949583" y="90976"/>
                    <a:pt x="949583" y="203200"/>
                  </a:cubicBezTo>
                  <a:cubicBezTo>
                    <a:pt x="949583" y="315424"/>
                    <a:pt x="858607" y="406400"/>
                    <a:pt x="746383" y="406400"/>
                  </a:cubicBezTo>
                  <a:lnTo>
                    <a:pt x="203200" y="406400"/>
                  </a:lnTo>
                  <a:cubicBezTo>
                    <a:pt x="90976" y="406400"/>
                    <a:pt x="0" y="315424"/>
                    <a:pt x="0" y="203200"/>
                  </a:cubicBezTo>
                  <a:cubicBezTo>
                    <a:pt x="0" y="90976"/>
                    <a:pt x="90976" y="0"/>
                    <a:pt x="203200" y="0"/>
                  </a:cubicBezTo>
                  <a:lnTo>
                    <a:pt x="746383" y="0"/>
                  </a:lnTo>
                  <a:close/>
                </a:path>
              </a:pathLst>
            </a:custGeom>
            <a:solidFill>
              <a:srgbClr val="F2EAFF"/>
            </a:solidFill>
            <a:ln w="57150" cap="rnd">
              <a:solidFill>
                <a:srgbClr val="000000"/>
              </a:solidFill>
              <a:prstDash val="solid"/>
              <a:round/>
            </a:ln>
          </p:spPr>
        </p:sp>
        <p:sp>
          <p:nvSpPr>
            <p:cNvPr id="4" name="TextBox 4"/>
            <p:cNvSpPr txBox="1"/>
            <p:nvPr/>
          </p:nvSpPr>
          <p:spPr>
            <a:xfrm>
              <a:off x="0" y="-38100"/>
              <a:ext cx="949583" cy="44450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1658600" y="-266700"/>
            <a:ext cx="7408001" cy="6634380"/>
          </a:xfrm>
          <a:custGeom>
            <a:avLst/>
            <a:gdLst/>
            <a:ahLst/>
            <a:cxnLst/>
            <a:rect l="l" t="t" r="r" b="b"/>
            <a:pathLst>
              <a:path w="7408001" h="6634380">
                <a:moveTo>
                  <a:pt x="0" y="0"/>
                </a:moveTo>
                <a:lnTo>
                  <a:pt x="7408001" y="0"/>
                </a:lnTo>
                <a:lnTo>
                  <a:pt x="7408001" y="6634380"/>
                </a:lnTo>
                <a:lnTo>
                  <a:pt x="0" y="6634380"/>
                </a:lnTo>
                <a:lnTo>
                  <a:pt x="0" y="0"/>
                </a:lnTo>
                <a:close/>
              </a:path>
            </a:pathLst>
          </a:custGeom>
          <a:blipFill>
            <a:blip r:embed="rId2"/>
            <a:stretch>
              <a:fillRect/>
            </a:stretch>
          </a:blipFill>
        </p:spPr>
      </p:sp>
      <p:sp>
        <p:nvSpPr>
          <p:cNvPr id="6" name="TextBox 6"/>
          <p:cNvSpPr txBox="1"/>
          <p:nvPr/>
        </p:nvSpPr>
        <p:spPr>
          <a:xfrm>
            <a:off x="22123" y="571500"/>
            <a:ext cx="10092585" cy="1795363"/>
          </a:xfrm>
          <a:prstGeom prst="rect">
            <a:avLst/>
          </a:prstGeom>
        </p:spPr>
        <p:txBody>
          <a:bodyPr wrap="square" lIns="0" tIns="0" rIns="0" bIns="0" rtlCol="0" anchor="ctr">
            <a:spAutoFit/>
          </a:bodyPr>
          <a:lstStyle/>
          <a:p>
            <a:pPr algn="ctr">
              <a:lnSpc>
                <a:spcPts val="13999"/>
              </a:lnSpc>
              <a:spcBef>
                <a:spcPct val="0"/>
              </a:spcBef>
            </a:pPr>
            <a:r>
              <a:rPr lang="en-US" sz="9999" dirty="0">
                <a:solidFill>
                  <a:srgbClr val="000000"/>
                </a:solidFill>
                <a:latin typeface="Paytone One"/>
                <a:ea typeface="Paytone One"/>
                <a:cs typeface="Paytone One"/>
                <a:sym typeface="Paytone One"/>
              </a:rPr>
              <a:t>PHẦN MỞ ĐẦU</a:t>
            </a:r>
          </a:p>
        </p:txBody>
      </p:sp>
      <p:sp>
        <p:nvSpPr>
          <p:cNvPr id="7" name="TextBox 7"/>
          <p:cNvSpPr txBox="1"/>
          <p:nvPr/>
        </p:nvSpPr>
        <p:spPr>
          <a:xfrm>
            <a:off x="0" y="2889911"/>
            <a:ext cx="6204286" cy="2105025"/>
          </a:xfrm>
          <a:prstGeom prst="rect">
            <a:avLst/>
          </a:prstGeom>
        </p:spPr>
        <p:txBody>
          <a:bodyPr lIns="0" tIns="0" rIns="0" bIns="0" rtlCol="0" anchor="t">
            <a:spAutoFit/>
          </a:bodyPr>
          <a:lstStyle/>
          <a:p>
            <a:pPr algn="ctr">
              <a:lnSpc>
                <a:spcPts val="8400"/>
              </a:lnSpc>
              <a:spcBef>
                <a:spcPct val="0"/>
              </a:spcBef>
            </a:pPr>
            <a:r>
              <a:rPr lang="en-US" sz="6000" b="1" dirty="0">
                <a:solidFill>
                  <a:srgbClr val="000000"/>
                </a:solidFill>
                <a:latin typeface="Rokkitt Bold"/>
                <a:ea typeface="Rokkitt Bold"/>
                <a:cs typeface="Rokkitt Bold"/>
                <a:sym typeface="Rokkitt Bold"/>
              </a:rPr>
              <a:t>Vai trò của dự báo thời tiết</a:t>
            </a:r>
          </a:p>
        </p:txBody>
      </p:sp>
      <p:sp>
        <p:nvSpPr>
          <p:cNvPr id="8" name="TextBox 8"/>
          <p:cNvSpPr txBox="1"/>
          <p:nvPr/>
        </p:nvSpPr>
        <p:spPr>
          <a:xfrm>
            <a:off x="380860" y="5706334"/>
            <a:ext cx="17526279" cy="3718967"/>
          </a:xfrm>
          <a:prstGeom prst="rect">
            <a:avLst/>
          </a:prstGeom>
        </p:spPr>
        <p:txBody>
          <a:bodyPr lIns="0" tIns="0" rIns="0" bIns="0" rtlCol="0" anchor="t">
            <a:spAutoFit/>
          </a:bodyPr>
          <a:lstStyle/>
          <a:p>
            <a:pPr algn="just">
              <a:lnSpc>
                <a:spcPts val="5775"/>
              </a:lnSpc>
              <a:spcBef>
                <a:spcPct val="0"/>
              </a:spcBef>
            </a:pPr>
            <a:r>
              <a:rPr lang="en-US" sz="4125" dirty="0">
                <a:solidFill>
                  <a:srgbClr val="000000"/>
                </a:solidFill>
                <a:latin typeface="Rokkitt" panose="020B0604020202020204" charset="0"/>
                <a:ea typeface="Rokkitt"/>
                <a:cs typeface="Rokkitt"/>
                <a:sym typeface="Rokkitt"/>
              </a:rPr>
              <a:t>Dự báo thời tiết đóng vai trò quan trọng trong nhiều lĩnh vực của đời sống, từ nông nghiệp, giao thông vận tải đến du lịch, và thậm chí cả việc bảo vệ sức khỏe. Nắm bắt được thông tin về thời tiết giúp con người chủ động trong mọi hoạt động, từ việc lên kế hoạch cho các hoạt động ngoài trời đến việc phòng tránh thiên tai.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0957137" y="2175085"/>
            <a:ext cx="7330863" cy="8310176"/>
          </a:xfrm>
          <a:custGeom>
            <a:avLst/>
            <a:gdLst/>
            <a:ahLst/>
            <a:cxnLst/>
            <a:rect l="l" t="t" r="r" b="b"/>
            <a:pathLst>
              <a:path w="7330863" h="8310176">
                <a:moveTo>
                  <a:pt x="0" y="0"/>
                </a:moveTo>
                <a:lnTo>
                  <a:pt x="7330863" y="0"/>
                </a:lnTo>
                <a:lnTo>
                  <a:pt x="7330863" y="8310176"/>
                </a:lnTo>
                <a:lnTo>
                  <a:pt x="0" y="8310176"/>
                </a:lnTo>
                <a:lnTo>
                  <a:pt x="0" y="0"/>
                </a:lnTo>
                <a:close/>
              </a:path>
            </a:pathLst>
          </a:custGeom>
          <a:blipFill>
            <a:blip r:embed="rId2"/>
            <a:stretch>
              <a:fillRect/>
            </a:stretch>
          </a:blipFill>
        </p:spPr>
      </p:sp>
      <p:graphicFrame>
        <p:nvGraphicFramePr>
          <p:cNvPr id="3" name="Table 3"/>
          <p:cNvGraphicFramePr>
            <a:graphicFrameLocks noGrp="1"/>
          </p:cNvGraphicFramePr>
          <p:nvPr/>
        </p:nvGraphicFramePr>
        <p:xfrm>
          <a:off x="243879" y="7565248"/>
          <a:ext cx="10744809" cy="2381250"/>
        </p:xfrm>
        <a:graphic>
          <a:graphicData uri="http://schemas.openxmlformats.org/drawingml/2006/table">
            <a:tbl>
              <a:tblPr/>
              <a:tblGrid>
                <a:gridCol w="3581603"/>
                <a:gridCol w="3581603"/>
                <a:gridCol w="3581603"/>
              </a:tblGrid>
              <a:tr h="2381250">
                <a:tc>
                  <a:txBody>
                    <a:bodyPr/>
                    <a:lstStyle/>
                    <a:p>
                      <a:pPr algn="ctr">
                        <a:lnSpc>
                          <a:spcPts val="7000"/>
                        </a:lnSpc>
                        <a:defRPr/>
                      </a:pPr>
                      <a:r>
                        <a:rPr lang="en-US" sz="5000" b="1">
                          <a:solidFill>
                            <a:srgbClr val="000000"/>
                          </a:solidFill>
                          <a:latin typeface="Rokkitt Bold"/>
                          <a:ea typeface="Rokkitt Bold"/>
                          <a:cs typeface="Rokkitt Bold"/>
                          <a:sym typeface="Rokkitt Bold"/>
                        </a:rPr>
                        <a:t>Perceptron Learning </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7000"/>
                        </a:lnSpc>
                        <a:defRPr/>
                      </a:pPr>
                      <a:r>
                        <a:rPr lang="en-US" sz="5000" b="1">
                          <a:solidFill>
                            <a:srgbClr val="000000"/>
                          </a:solidFill>
                          <a:latin typeface="Rokkitt Bold"/>
                          <a:ea typeface="Rokkitt Bold"/>
                          <a:cs typeface="Rokkitt Bold"/>
                          <a:sym typeface="Rokkitt Bold"/>
                        </a:rPr>
                        <a:t>ID3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7000"/>
                        </a:lnSpc>
                        <a:defRPr/>
                      </a:pPr>
                      <a:r>
                        <a:rPr lang="en-US" sz="5000" b="1">
                          <a:solidFill>
                            <a:srgbClr val="000000"/>
                          </a:solidFill>
                          <a:latin typeface="Rokkitt Bold"/>
                          <a:ea typeface="Rokkitt Bold"/>
                          <a:cs typeface="Rokkitt Bold"/>
                          <a:sym typeface="Rokkitt Bold"/>
                        </a:rPr>
                        <a:t>Neural Networks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
        <p:nvSpPr>
          <p:cNvPr id="4" name="TextBox 4"/>
          <p:cNvSpPr txBox="1"/>
          <p:nvPr/>
        </p:nvSpPr>
        <p:spPr>
          <a:xfrm>
            <a:off x="0" y="1913748"/>
            <a:ext cx="12452557" cy="4416425"/>
          </a:xfrm>
          <a:prstGeom prst="rect">
            <a:avLst/>
          </a:prstGeom>
        </p:spPr>
        <p:txBody>
          <a:bodyPr lIns="0" tIns="0" rIns="0" bIns="0" rtlCol="0" anchor="t">
            <a:spAutoFit/>
          </a:bodyPr>
          <a:lstStyle/>
          <a:p>
            <a:pPr marL="1079501" lvl="1" indent="-539750" algn="l">
              <a:lnSpc>
                <a:spcPts val="7000"/>
              </a:lnSpc>
              <a:buFont typeface="Arial"/>
              <a:buChar char="•"/>
            </a:pPr>
            <a:r>
              <a:rPr lang="en-US" sz="5000">
                <a:solidFill>
                  <a:srgbClr val="000000"/>
                </a:solidFill>
                <a:latin typeface="Rokkitt"/>
                <a:ea typeface="Rokkitt"/>
                <a:cs typeface="Rokkitt"/>
                <a:sym typeface="Rokkitt"/>
              </a:rPr>
              <a:t>Mục tiêu: dự đoán tình trạng thời tiết dựa khi nhập các thông số phổ biến như:precipitation (lượng mưa), temp_max (nhiệt độ cao nhất), temp_min (nhiệt độ thấp nhất), wind (sức gió)  </a:t>
            </a:r>
          </a:p>
        </p:txBody>
      </p:sp>
      <p:sp>
        <p:nvSpPr>
          <p:cNvPr id="5" name="TextBox 5"/>
          <p:cNvSpPr txBox="1"/>
          <p:nvPr/>
        </p:nvSpPr>
        <p:spPr>
          <a:xfrm>
            <a:off x="243879" y="268288"/>
            <a:ext cx="17947846" cy="1368424"/>
          </a:xfrm>
          <a:prstGeom prst="rect">
            <a:avLst/>
          </a:prstGeom>
        </p:spPr>
        <p:txBody>
          <a:bodyPr lIns="0" tIns="0" rIns="0" bIns="0" rtlCol="0" anchor="t">
            <a:spAutoFit/>
          </a:bodyPr>
          <a:lstStyle/>
          <a:p>
            <a:pPr algn="l">
              <a:lnSpc>
                <a:spcPts val="11200"/>
              </a:lnSpc>
              <a:spcBef>
                <a:spcPct val="0"/>
              </a:spcBef>
            </a:pPr>
            <a:r>
              <a:rPr lang="en-US" sz="8000">
                <a:solidFill>
                  <a:srgbClr val="000000"/>
                </a:solidFill>
                <a:latin typeface="Paytone One"/>
                <a:ea typeface="Paytone One"/>
                <a:cs typeface="Paytone One"/>
                <a:sym typeface="Paytone One"/>
              </a:rPr>
              <a:t>MÔ TẢ BÀI TOÁN DỰ BÁO THỜI TIẾT</a:t>
            </a:r>
          </a:p>
        </p:txBody>
      </p:sp>
      <p:sp>
        <p:nvSpPr>
          <p:cNvPr id="6" name="TextBox 6"/>
          <p:cNvSpPr txBox="1"/>
          <p:nvPr/>
        </p:nvSpPr>
        <p:spPr>
          <a:xfrm>
            <a:off x="0" y="6453998"/>
            <a:ext cx="8173849" cy="873125"/>
          </a:xfrm>
          <a:prstGeom prst="rect">
            <a:avLst/>
          </a:prstGeom>
        </p:spPr>
        <p:txBody>
          <a:bodyPr lIns="0" tIns="0" rIns="0" bIns="0" rtlCol="0" anchor="t">
            <a:spAutoFit/>
          </a:bodyPr>
          <a:lstStyle/>
          <a:p>
            <a:pPr marL="1079501" lvl="1" indent="-539750" algn="ctr">
              <a:lnSpc>
                <a:spcPts val="7000"/>
              </a:lnSpc>
              <a:buFont typeface="Arial"/>
              <a:buChar char="•"/>
            </a:pPr>
            <a:r>
              <a:rPr lang="en-US" sz="5000">
                <a:solidFill>
                  <a:srgbClr val="000000"/>
                </a:solidFill>
                <a:latin typeface="Rokkitt"/>
                <a:ea typeface="Rokkitt"/>
                <a:cs typeface="Rokkitt"/>
                <a:sym typeface="Rokkitt"/>
              </a:rPr>
              <a:t>Các thuật toán sử dụng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11" b="-9211"/>
            </a:stretch>
          </a:blipFill>
        </p:spPr>
      </p:sp>
      <p:sp>
        <p:nvSpPr>
          <p:cNvPr id="3" name="TextBox 3"/>
          <p:cNvSpPr txBox="1"/>
          <p:nvPr/>
        </p:nvSpPr>
        <p:spPr>
          <a:xfrm>
            <a:off x="757110" y="1857375"/>
            <a:ext cx="7206185" cy="6334125"/>
          </a:xfrm>
          <a:prstGeom prst="rect">
            <a:avLst/>
          </a:prstGeom>
        </p:spPr>
        <p:txBody>
          <a:bodyPr lIns="0" tIns="0" rIns="0" bIns="0" rtlCol="0" anchor="t">
            <a:spAutoFit/>
          </a:bodyPr>
          <a:lstStyle/>
          <a:p>
            <a:pPr algn="ctr">
              <a:lnSpc>
                <a:spcPts val="16800"/>
              </a:lnSpc>
              <a:spcBef>
                <a:spcPct val="0"/>
              </a:spcBef>
            </a:pPr>
            <a:r>
              <a:rPr lang="en-US" sz="12000">
                <a:solidFill>
                  <a:srgbClr val="000000"/>
                </a:solidFill>
                <a:latin typeface="Paytone One"/>
                <a:ea typeface="Paytone One"/>
                <a:cs typeface="Paytone One"/>
                <a:sym typeface="Paytone One"/>
              </a:rPr>
              <a:t>PHƯƠNG PHÁP HỌC MÁY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742242" y="4513749"/>
            <a:ext cx="8298256" cy="5808779"/>
          </a:xfrm>
          <a:custGeom>
            <a:avLst/>
            <a:gdLst/>
            <a:ahLst/>
            <a:cxnLst/>
            <a:rect l="l" t="t" r="r" b="b"/>
            <a:pathLst>
              <a:path w="8298256" h="5808779">
                <a:moveTo>
                  <a:pt x="0" y="0"/>
                </a:moveTo>
                <a:lnTo>
                  <a:pt x="8298256" y="0"/>
                </a:lnTo>
                <a:lnTo>
                  <a:pt x="8298256" y="5808779"/>
                </a:lnTo>
                <a:lnTo>
                  <a:pt x="0" y="5808779"/>
                </a:lnTo>
                <a:lnTo>
                  <a:pt x="0" y="0"/>
                </a:lnTo>
                <a:close/>
              </a:path>
            </a:pathLst>
          </a:custGeom>
          <a:blipFill>
            <a:blip r:embed="rId2"/>
            <a:stretch>
              <a:fillRect/>
            </a:stretch>
          </a:blipFill>
        </p:spPr>
      </p:sp>
      <p:sp>
        <p:nvSpPr>
          <p:cNvPr id="3" name="Freeform 3"/>
          <p:cNvSpPr/>
          <p:nvPr/>
        </p:nvSpPr>
        <p:spPr>
          <a:xfrm>
            <a:off x="10040498" y="4513749"/>
            <a:ext cx="8247502" cy="5773251"/>
          </a:xfrm>
          <a:custGeom>
            <a:avLst/>
            <a:gdLst/>
            <a:ahLst/>
            <a:cxnLst/>
            <a:rect l="l" t="t" r="r" b="b"/>
            <a:pathLst>
              <a:path w="8247502" h="5773251">
                <a:moveTo>
                  <a:pt x="0" y="0"/>
                </a:moveTo>
                <a:lnTo>
                  <a:pt x="8247502" y="0"/>
                </a:lnTo>
                <a:lnTo>
                  <a:pt x="8247502" y="5773251"/>
                </a:lnTo>
                <a:lnTo>
                  <a:pt x="0" y="5773251"/>
                </a:lnTo>
                <a:lnTo>
                  <a:pt x="0" y="0"/>
                </a:lnTo>
                <a:close/>
              </a:path>
            </a:pathLst>
          </a:custGeom>
          <a:blipFill>
            <a:blip r:embed="rId3"/>
            <a:stretch>
              <a:fillRect/>
            </a:stretch>
          </a:blipFill>
        </p:spPr>
      </p:sp>
      <p:sp>
        <p:nvSpPr>
          <p:cNvPr id="4" name="Freeform 4"/>
          <p:cNvSpPr/>
          <p:nvPr/>
        </p:nvSpPr>
        <p:spPr>
          <a:xfrm>
            <a:off x="12705038" y="-1327983"/>
            <a:ext cx="6012108" cy="5693098"/>
          </a:xfrm>
          <a:custGeom>
            <a:avLst/>
            <a:gdLst/>
            <a:ahLst/>
            <a:cxnLst/>
            <a:rect l="l" t="t" r="r" b="b"/>
            <a:pathLst>
              <a:path w="6012108" h="5693098">
                <a:moveTo>
                  <a:pt x="0" y="0"/>
                </a:moveTo>
                <a:lnTo>
                  <a:pt x="6012108" y="0"/>
                </a:lnTo>
                <a:lnTo>
                  <a:pt x="6012108" y="5693098"/>
                </a:lnTo>
                <a:lnTo>
                  <a:pt x="0" y="5693098"/>
                </a:lnTo>
                <a:lnTo>
                  <a:pt x="0" y="0"/>
                </a:lnTo>
                <a:close/>
              </a:path>
            </a:pathLst>
          </a:custGeom>
          <a:blipFill>
            <a:blip r:embed="rId4"/>
            <a:stretch>
              <a:fillRect/>
            </a:stretch>
          </a:blipFill>
        </p:spPr>
      </p:sp>
      <p:sp>
        <p:nvSpPr>
          <p:cNvPr id="5" name="TextBox 5"/>
          <p:cNvSpPr txBox="1"/>
          <p:nvPr/>
        </p:nvSpPr>
        <p:spPr>
          <a:xfrm>
            <a:off x="0" y="-161925"/>
            <a:ext cx="13213942" cy="1377949"/>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a:ea typeface="Rokkitt"/>
                <a:cs typeface="Rokkitt"/>
                <a:sym typeface="Rokkitt"/>
              </a:rPr>
              <a:t>PERCEPTRON LEARNING</a:t>
            </a:r>
          </a:p>
        </p:txBody>
      </p:sp>
      <p:sp>
        <p:nvSpPr>
          <p:cNvPr id="6" name="TextBox 6"/>
          <p:cNvSpPr txBox="1"/>
          <p:nvPr/>
        </p:nvSpPr>
        <p:spPr>
          <a:xfrm>
            <a:off x="336949" y="1451891"/>
            <a:ext cx="13410100" cy="2657475"/>
          </a:xfrm>
          <a:prstGeom prst="rect">
            <a:avLst/>
          </a:prstGeom>
        </p:spPr>
        <p:txBody>
          <a:bodyPr lIns="0" tIns="0" rIns="0" bIns="0" rtlCol="0" anchor="t">
            <a:spAutoFit/>
          </a:bodyPr>
          <a:lstStyle/>
          <a:p>
            <a:pPr marL="647700" lvl="1" indent="-323850" algn="l">
              <a:lnSpc>
                <a:spcPts val="4199"/>
              </a:lnSpc>
              <a:buFont typeface="Arial"/>
              <a:buChar char="•"/>
            </a:pPr>
            <a:r>
              <a:rPr lang="en-US" sz="2999">
                <a:solidFill>
                  <a:srgbClr val="000000"/>
                </a:solidFill>
                <a:latin typeface="Rokkitt"/>
                <a:ea typeface="Rokkitt"/>
                <a:cs typeface="Rokkitt"/>
                <a:sym typeface="Rokkitt"/>
              </a:rPr>
              <a:t>Perceptron là thuật toán Classification cho trường hợp đơn giản nhất: chỉ có hai class (lớp) (binary classification) và cũng chỉ hoạt động được trong một trường hợp rất cụ thể.</a:t>
            </a:r>
          </a:p>
          <a:p>
            <a:pPr marL="647700" lvl="1" indent="-323850" algn="l">
              <a:lnSpc>
                <a:spcPts val="4199"/>
              </a:lnSpc>
              <a:buFont typeface="Arial"/>
              <a:buChar char="•"/>
            </a:pPr>
            <a:r>
              <a:rPr lang="en-US" sz="2999">
                <a:solidFill>
                  <a:srgbClr val="000000"/>
                </a:solidFill>
                <a:latin typeface="Rokkitt"/>
                <a:ea typeface="Rokkitt"/>
                <a:cs typeface="Rokkitt"/>
                <a:sym typeface="Rokkitt"/>
              </a:rPr>
              <a:t>Có thể hiểu rằng chúng ta cần tìm lãnh thổ của mỗi class bằng cách tìm biên giới (boundary) giữa hai lãnh thổ.</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3" name="TextBox 3"/>
          <p:cNvSpPr txBox="1"/>
          <p:nvPr/>
        </p:nvSpPr>
        <p:spPr>
          <a:xfrm>
            <a:off x="1" y="-161925"/>
            <a:ext cx="13106400" cy="1436291"/>
          </a:xfrm>
          <a:prstGeom prst="rect">
            <a:avLst/>
          </a:prstGeom>
        </p:spPr>
        <p:txBody>
          <a:bodyPr wrap="square" lIns="0" tIns="0" rIns="0" bIns="0" rtlCol="0" anchor="t">
            <a:spAutoFit/>
          </a:bodyPr>
          <a:lstStyle/>
          <a:p>
            <a:pPr algn="ctr">
              <a:lnSpc>
                <a:spcPts val="11200"/>
              </a:lnSpc>
              <a:spcBef>
                <a:spcPct val="0"/>
              </a:spcBef>
            </a:pPr>
            <a:r>
              <a:rPr lang="en-US" sz="8000" dirty="0">
                <a:solidFill>
                  <a:srgbClr val="000000"/>
                </a:solidFill>
                <a:latin typeface="Rokkitt" panose="020B0604020202020204" charset="0"/>
                <a:ea typeface="Rokkitt"/>
                <a:cs typeface="Times New Roman" panose="02020603050405020304" pitchFamily="18" charset="0"/>
                <a:sym typeface="Rokkitt"/>
              </a:rPr>
              <a:t>PERCEPTRON LEARNING</a:t>
            </a:r>
          </a:p>
        </p:txBody>
      </p:sp>
      <p:sp>
        <p:nvSpPr>
          <p:cNvPr id="6" name="TextBox 5"/>
          <p:cNvSpPr txBox="1"/>
          <p:nvPr/>
        </p:nvSpPr>
        <p:spPr>
          <a:xfrm>
            <a:off x="762000" y="1223070"/>
            <a:ext cx="4847802" cy="861774"/>
          </a:xfrm>
          <a:prstGeom prst="rect">
            <a:avLst/>
          </a:prstGeom>
          <a:noFill/>
        </p:spPr>
        <p:txBody>
          <a:bodyPr wrap="none" rtlCol="0">
            <a:spAutoFit/>
          </a:bodyPr>
          <a:lstStyle/>
          <a:p>
            <a:r>
              <a:rPr lang="vi-VN" sz="5000" dirty="0" smtClean="0">
                <a:latin typeface="Rokkitt" panose="020B0604020202020204" charset="0"/>
              </a:rPr>
              <a:t>Cơ chế hoạt động</a:t>
            </a:r>
            <a:endParaRPr lang="en-US" sz="5000" dirty="0">
              <a:latin typeface="Rokkitt" panose="020B0604020202020204" charset="0"/>
            </a:endParaRPr>
          </a:p>
        </p:txBody>
      </p:sp>
      <p:pic>
        <p:nvPicPr>
          <p:cNvPr id="8" name="Image 1" descr="preencoded.png"/>
          <p:cNvPicPr>
            <a:picLocks noChangeAspect="1"/>
          </p:cNvPicPr>
          <p:nvPr/>
        </p:nvPicPr>
        <p:blipFill>
          <a:blip r:embed="rId2"/>
          <a:stretch>
            <a:fillRect/>
          </a:stretch>
        </p:blipFill>
        <p:spPr>
          <a:xfrm>
            <a:off x="533400" y="2084844"/>
            <a:ext cx="1610033" cy="1763256"/>
          </a:xfrm>
          <a:prstGeom prst="rect">
            <a:avLst/>
          </a:prstGeom>
        </p:spPr>
      </p:pic>
      <mc:AlternateContent xmlns:mc="http://schemas.openxmlformats.org/markup-compatibility/2006" xmlns:a14="http://schemas.microsoft.com/office/drawing/2010/main">
        <mc:Choice Requires="a14">
          <p:sp>
            <p:nvSpPr>
              <p:cNvPr id="9" name="TextBox 8"/>
              <p:cNvSpPr txBox="1"/>
              <p:nvPr/>
            </p:nvSpPr>
            <p:spPr>
              <a:xfrm>
                <a:off x="2308122" y="2227808"/>
                <a:ext cx="9426677" cy="1015663"/>
              </a:xfrm>
              <a:prstGeom prst="rect">
                <a:avLst/>
              </a:prstGeom>
              <a:noFill/>
            </p:spPr>
            <p:txBody>
              <a:bodyPr wrap="square" rtlCol="0">
                <a:spAutoFit/>
              </a:bodyPr>
              <a:lstStyle/>
              <a:p>
                <a:pPr algn="just"/>
                <a:r>
                  <a:rPr lang="vi-VN" sz="3000" dirty="0">
                    <a:latin typeface="Rokkitt" panose="020B0604020202020204" charset="0"/>
                  </a:rPr>
                  <a:t>Chọn ngẫu nhiên một vector hệ số </a:t>
                </a:r>
                <a14:m>
                  <m:oMath xmlns:m="http://schemas.openxmlformats.org/officeDocument/2006/math">
                    <m:r>
                      <a:rPr lang="vi-VN" sz="3000" i="1">
                        <a:latin typeface="Cambria Math" panose="02040503050406030204" pitchFamily="18" charset="0"/>
                      </a:rPr>
                      <m:t>𝑤</m:t>
                    </m:r>
                  </m:oMath>
                </a14:m>
                <a:r>
                  <a:rPr lang="vi-VN" sz="3000" dirty="0">
                    <a:latin typeface="Rokkitt" panose="020B0604020202020204" charset="0"/>
                  </a:rPr>
                  <a:t> và bias </a:t>
                </a:r>
                <a:r>
                  <a:rPr lang="vi-VN" sz="3000" baseline="-25000" dirty="0">
                    <a:latin typeface="Rokkitt" panose="020B0604020202020204" charset="0"/>
                  </a:rPr>
                  <a:t>­</a:t>
                </a:r>
                <a:r>
                  <a:rPr lang="vi-VN" sz="3000" dirty="0">
                    <a:latin typeface="Rokkitt" panose="020B0604020202020204" charset="0"/>
                  </a:rPr>
                  <a:t>­</a:t>
                </a:r>
                <a14:m>
                  <m:oMath xmlns:m="http://schemas.openxmlformats.org/officeDocument/2006/math">
                    <m:r>
                      <a:rPr lang="vi-VN" sz="3000" i="1">
                        <a:latin typeface="Cambria Math" panose="02040503050406030204" pitchFamily="18" charset="0"/>
                      </a:rPr>
                      <m:t>𝑏</m:t>
                    </m:r>
                  </m:oMath>
                </a14:m>
                <a:r>
                  <a:rPr lang="vi-VN" sz="3000" dirty="0">
                    <a:latin typeface="Rokkitt" panose="020B0604020202020204" charset="0"/>
                  </a:rPr>
                  <a:t> (thường bằng 0 hoặc giá trị nhỏ ngẫu nhiên)</a:t>
                </a:r>
                <a:endParaRPr lang="en-US" sz="3000" dirty="0">
                  <a:latin typeface="Rokkitt" panose="020B060402020202020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2308122" y="2227808"/>
                <a:ext cx="9426677" cy="1015663"/>
              </a:xfrm>
              <a:prstGeom prst="rect">
                <a:avLst/>
              </a:prstGeom>
              <a:blipFill rotWithShape="0">
                <a:blip r:embed="rId3"/>
                <a:stretch>
                  <a:fillRect l="-1552" t="-7186" r="-1488" b="-17365"/>
                </a:stretch>
              </a:blipFill>
            </p:spPr>
            <p:txBody>
              <a:bodyPr/>
              <a:lstStyle/>
              <a:p>
                <a:r>
                  <a:rPr lang="en-US">
                    <a:noFill/>
                  </a:rPr>
                  <a:t> </a:t>
                </a:r>
              </a:p>
            </p:txBody>
          </p:sp>
        </mc:Fallback>
      </mc:AlternateContent>
      <p:pic>
        <p:nvPicPr>
          <p:cNvPr id="10" name="Image 2" descr="preencoded.png"/>
          <p:cNvPicPr>
            <a:picLocks noChangeAspect="1"/>
          </p:cNvPicPr>
          <p:nvPr/>
        </p:nvPicPr>
        <p:blipFill>
          <a:blip r:embed="rId4"/>
          <a:stretch>
            <a:fillRect/>
          </a:stretch>
        </p:blipFill>
        <p:spPr>
          <a:xfrm>
            <a:off x="533400" y="4000499"/>
            <a:ext cx="1585452" cy="3599243"/>
          </a:xfrm>
          <a:prstGeom prst="rect">
            <a:avLst/>
          </a:prstGeom>
        </p:spPr>
      </p:pic>
      <mc:AlternateContent xmlns:mc="http://schemas.openxmlformats.org/markup-compatibility/2006" xmlns:a14="http://schemas.microsoft.com/office/drawing/2010/main">
        <mc:Choice Requires="a14">
          <p:sp>
            <p:nvSpPr>
              <p:cNvPr id="11" name="TextBox 10"/>
              <p:cNvSpPr txBox="1"/>
              <p:nvPr/>
            </p:nvSpPr>
            <p:spPr>
              <a:xfrm>
                <a:off x="2308123" y="3969774"/>
                <a:ext cx="9426677" cy="3629968"/>
              </a:xfrm>
              <a:prstGeom prst="rect">
                <a:avLst/>
              </a:prstGeom>
              <a:noFill/>
            </p:spPr>
            <p:txBody>
              <a:bodyPr wrap="square" rtlCol="0">
                <a:spAutoFit/>
              </a:bodyPr>
              <a:lstStyle/>
              <a:p>
                <a:r>
                  <a:rPr lang="vi-VN" sz="3000" dirty="0">
                    <a:latin typeface="Rokkitt" panose="020B0604020202020204" charset="0"/>
                  </a:rPr>
                  <a:t>Duyệt ngẫu nhiên từng </a:t>
                </a:r>
                <a14:m>
                  <m:oMath xmlns:m="http://schemas.openxmlformats.org/officeDocument/2006/math">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r>
                      <a:rPr lang="vi-VN" sz="3000" i="1">
                        <a:latin typeface="Cambria Math" panose="02040503050406030204" pitchFamily="18" charset="0"/>
                      </a:rPr>
                      <m:t>)</m:t>
                    </m:r>
                  </m:oMath>
                </a14:m>
                <a:r>
                  <a:rPr lang="vi-VN" sz="3000" dirty="0">
                    <a:latin typeface="Rokkitt" panose="020B0604020202020204" charset="0"/>
                  </a:rPr>
                  <a:t>, tính được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𝑝𝑟𝑒𝑑𝑖𝑐𝑡</m:t>
                        </m:r>
                      </m:sub>
                    </m:sSub>
                    <m:r>
                      <a:rPr lang="vi-VN" sz="3000" i="1">
                        <a:latin typeface="Cambria Math" panose="02040503050406030204" pitchFamily="18" charset="0"/>
                      </a:rPr>
                      <m:t>=</m:t>
                    </m:r>
                    <m:r>
                      <a:rPr lang="vi-VN" sz="3000" i="1">
                        <a:latin typeface="Cambria Math" panose="02040503050406030204" pitchFamily="18" charset="0"/>
                      </a:rPr>
                      <m:t>𝑠𝑔𝑛</m:t>
                    </m:r>
                    <m:r>
                      <a:rPr lang="vi-VN" sz="3000" i="1">
                        <a:latin typeface="Cambria Math" panose="02040503050406030204" pitchFamily="18" charset="0"/>
                      </a:rPr>
                      <m:t>(</m:t>
                    </m:r>
                    <m:r>
                      <a:rPr lang="vi-VN" sz="3000" i="1">
                        <a:latin typeface="Cambria Math" panose="02040503050406030204" pitchFamily="18" charset="0"/>
                      </a:rPr>
                      <m:t>𝑤</m:t>
                    </m:r>
                    <m:r>
                      <a:rPr lang="vi-VN" sz="3000" i="1">
                        <a:latin typeface="Cambria Math" panose="02040503050406030204" pitchFamily="18" charset="0"/>
                      </a:rPr>
                      <m:t>.</m:t>
                    </m:r>
                    <m:r>
                      <a:rPr lang="vi-VN" sz="3000" i="1">
                        <a:latin typeface="Cambria Math" panose="02040503050406030204" pitchFamily="18" charset="0"/>
                      </a:rPr>
                      <m:t>𝑥</m:t>
                    </m:r>
                    <m:r>
                      <a:rPr lang="vi-VN" sz="3000" i="1">
                        <a:latin typeface="Cambria Math" panose="02040503050406030204" pitchFamily="18" charset="0"/>
                      </a:rPr>
                      <m:t>+</m:t>
                    </m:r>
                    <m:r>
                      <a:rPr lang="vi-VN" sz="3000" i="1">
                        <a:latin typeface="Cambria Math" panose="02040503050406030204" pitchFamily="18" charset="0"/>
                      </a:rPr>
                      <m:t>𝑏</m:t>
                    </m:r>
                    <m:r>
                      <a:rPr lang="vi-VN" sz="3000" i="1">
                        <a:latin typeface="Cambria Math" panose="02040503050406030204" pitchFamily="18" charset="0"/>
                      </a:rPr>
                      <m:t>)</m:t>
                    </m:r>
                  </m:oMath>
                </a14:m>
                <a:r>
                  <a:rPr lang="vi-VN" sz="3000" dirty="0">
                    <a:latin typeface="Rokkitt" panose="020B0604020202020204" charset="0"/>
                  </a:rPr>
                  <a:t> </a:t>
                </a:r>
                <a:endParaRPr lang="en-US" sz="3000" dirty="0">
                  <a:latin typeface="Rokkitt" panose="020B0604020202020204" charset="0"/>
                </a:endParaRPr>
              </a:p>
              <a:p>
                <a:pPr lvl="0"/>
                <a:r>
                  <a:rPr lang="vi-VN" sz="3000" dirty="0">
                    <a:latin typeface="Rokkitt" panose="020B0604020202020204" charset="0"/>
                  </a:rPr>
                  <a:t>Nếu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r>
                  <a:rPr lang="vi-VN" sz="3000" dirty="0">
                    <a:latin typeface="Rokkitt" panose="020B0604020202020204" charset="0"/>
                  </a:rPr>
                  <a:t> được phân lớp đúng, tức là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𝑝𝑟𝑒𝑑𝑖𝑐𝑡</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oMath>
                </a14:m>
                <a:r>
                  <a:rPr lang="vi-VN" sz="3000" dirty="0">
                    <a:latin typeface="Rokkitt" panose="020B0604020202020204" charset="0"/>
                  </a:rPr>
                  <a:t>, chúng ta không cần làm gì</a:t>
                </a:r>
                <a:endParaRPr lang="en-US" sz="3000" dirty="0">
                  <a:latin typeface="Rokkitt" panose="020B0604020202020204" charset="0"/>
                </a:endParaRPr>
              </a:p>
              <a:p>
                <a:pPr lvl="0"/>
                <a:r>
                  <a:rPr lang="vi-VN" sz="3000" dirty="0">
                    <a:latin typeface="Rokkitt" panose="020B0604020202020204" charset="0"/>
                  </a:rPr>
                  <a:t>Nếu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r>
                  <a:rPr lang="vi-VN" sz="3000" dirty="0">
                    <a:latin typeface="Rokkitt" panose="020B0604020202020204" charset="0"/>
                  </a:rPr>
                  <a:t> được phân lớp lỗi, cập nhật </a:t>
                </a:r>
                <a14:m>
                  <m:oMath xmlns:m="http://schemas.openxmlformats.org/officeDocument/2006/math">
                    <m:r>
                      <a:rPr lang="vi-VN" sz="3000" i="1">
                        <a:latin typeface="Cambria Math" panose="02040503050406030204" pitchFamily="18" charset="0"/>
                      </a:rPr>
                      <m:t>𝑤</m:t>
                    </m:r>
                    <m:r>
                      <a:rPr lang="vi-VN" sz="3000" i="1">
                        <a:latin typeface="Cambria Math" panose="02040503050406030204" pitchFamily="18" charset="0"/>
                      </a:rPr>
                      <m:t> </m:t>
                    </m:r>
                  </m:oMath>
                </a14:m>
                <a:r>
                  <a:rPr lang="vi-VN" sz="3000" dirty="0">
                    <a:latin typeface="Rokkitt" panose="020B0604020202020204" charset="0"/>
                  </a:rPr>
                  <a:t>và </a:t>
                </a:r>
                <a14:m>
                  <m:oMath xmlns:m="http://schemas.openxmlformats.org/officeDocument/2006/math">
                    <m:r>
                      <a:rPr lang="vi-VN" sz="3000" i="1">
                        <a:latin typeface="Cambria Math" panose="02040503050406030204" pitchFamily="18" charset="0"/>
                      </a:rPr>
                      <m:t>𝑏</m:t>
                    </m:r>
                  </m:oMath>
                </a14:m>
                <a:r>
                  <a:rPr lang="vi-VN" sz="3000" dirty="0">
                    <a:latin typeface="Rokkitt" panose="020B0604020202020204" charset="0"/>
                  </a:rPr>
                  <a:t> theo công thức:</a:t>
                </a:r>
                <a:endParaRPr lang="en-US" sz="3000" dirty="0">
                  <a:latin typeface="Rokkitt" panose="020B0604020202020204" charset="0"/>
                </a:endParaRPr>
              </a:p>
              <a:p>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𝑤</m:t>
                        </m:r>
                      </m:e>
                      <m:sub>
                        <m:r>
                          <a:rPr lang="vi-VN" sz="3000" i="1">
                            <a:latin typeface="Cambria Math" panose="02040503050406030204" pitchFamily="18" charset="0"/>
                          </a:rPr>
                          <m:t>𝑡</m:t>
                        </m:r>
                        <m:r>
                          <a:rPr lang="vi-VN" sz="3000" i="1">
                            <a:latin typeface="Cambria Math" panose="02040503050406030204" pitchFamily="18" charset="0"/>
                          </a:rPr>
                          <m:t>+1</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𝑤</m:t>
                        </m:r>
                      </m:e>
                      <m:sub>
                        <m:r>
                          <a:rPr lang="vi-VN" sz="3000" i="1">
                            <a:latin typeface="Cambria Math" panose="02040503050406030204" pitchFamily="18" charset="0"/>
                          </a:rPr>
                          <m:t>𝑡</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r>
                  <a:rPr lang="vi-VN" sz="3000" dirty="0">
                    <a:latin typeface="Rokkitt" panose="020B0604020202020204" charset="0"/>
                  </a:rPr>
                  <a:t> hay </a:t>
                </a:r>
                <a14:m>
                  <m:oMath xmlns:m="http://schemas.openxmlformats.org/officeDocument/2006/math">
                    <m:r>
                      <a:rPr lang="vi-VN" sz="3000" i="1">
                        <a:latin typeface="Cambria Math" panose="02040503050406030204" pitchFamily="18" charset="0"/>
                      </a:rPr>
                      <m:t>𝑤</m:t>
                    </m:r>
                    <m:r>
                      <a:rPr lang="vi-VN" sz="3000" i="1">
                        <a:latin typeface="Cambria Math" panose="02040503050406030204" pitchFamily="18" charset="0"/>
                      </a:rPr>
                      <m:t>=</m:t>
                    </m:r>
                    <m:r>
                      <a:rPr lang="vi-VN" sz="3000" i="1">
                        <a:latin typeface="Cambria Math" panose="02040503050406030204" pitchFamily="18" charset="0"/>
                      </a:rPr>
                      <m:t>𝑤</m:t>
                    </m:r>
                    <m:r>
                      <a:rPr lang="vi-VN" sz="3000" i="1">
                        <a:latin typeface="Cambria Math" panose="02040503050406030204" pitchFamily="18" charset="0"/>
                      </a:rPr>
                      <m:t>+</m:t>
                    </m:r>
                    <m:r>
                      <a:rPr lang="vi-VN" sz="3000" i="1">
                        <a:latin typeface="Cambria Math" panose="02040503050406030204" pitchFamily="18" charset="0"/>
                      </a:rPr>
                      <m:t>𝜂</m:t>
                    </m:r>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endParaRPr lang="en-US" sz="30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3000" i="1">
                          <a:latin typeface="Cambria Math" panose="02040503050406030204" pitchFamily="18" charset="0"/>
                        </a:rPr>
                        <m:t>𝑏</m:t>
                      </m:r>
                      <m:r>
                        <a:rPr lang="vi-VN" sz="3000" i="1">
                          <a:latin typeface="Cambria Math" panose="02040503050406030204" pitchFamily="18" charset="0"/>
                        </a:rPr>
                        <m:t>=</m:t>
                      </m:r>
                      <m:r>
                        <a:rPr lang="vi-VN" sz="3000" i="1">
                          <a:latin typeface="Cambria Math" panose="02040503050406030204" pitchFamily="18" charset="0"/>
                        </a:rPr>
                        <m:t>𝑏</m:t>
                      </m:r>
                      <m:r>
                        <a:rPr lang="vi-VN" sz="3000" i="1">
                          <a:latin typeface="Cambria Math" panose="02040503050406030204" pitchFamily="18" charset="0"/>
                        </a:rPr>
                        <m:t>+</m:t>
                      </m:r>
                      <m:r>
                        <a:rPr lang="vi-VN" sz="3000" i="1">
                          <a:latin typeface="Cambria Math" panose="02040503050406030204" pitchFamily="18" charset="0"/>
                        </a:rPr>
                        <m:t>𝜂</m:t>
                      </m:r>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oMath>
                  </m:oMathPara>
                </a14:m>
                <a:endParaRPr lang="en-US" sz="3000" dirty="0">
                  <a:latin typeface="Rokkitt" panose="020B0604020202020204" charset="0"/>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2308123" y="3969774"/>
                <a:ext cx="9426677" cy="3629968"/>
              </a:xfrm>
              <a:prstGeom prst="rect">
                <a:avLst/>
              </a:prstGeom>
              <a:blipFill rotWithShape="0">
                <a:blip r:embed="rId5"/>
                <a:stretch>
                  <a:fillRect l="-1552" t="-1342" r="-841"/>
                </a:stretch>
              </a:blipFill>
            </p:spPr>
            <p:txBody>
              <a:bodyPr/>
              <a:lstStyle/>
              <a:p>
                <a:r>
                  <a:rPr lang="en-US">
                    <a:noFill/>
                  </a:rPr>
                  <a:t> </a:t>
                </a:r>
              </a:p>
            </p:txBody>
          </p:sp>
        </mc:Fallback>
      </mc:AlternateContent>
      <p:pic>
        <p:nvPicPr>
          <p:cNvPr id="12" name="Image 3" descr="preencoded.png"/>
          <p:cNvPicPr>
            <a:picLocks noChangeAspect="1"/>
          </p:cNvPicPr>
          <p:nvPr/>
        </p:nvPicPr>
        <p:blipFill>
          <a:blip r:embed="rId6"/>
          <a:stretch>
            <a:fillRect/>
          </a:stretch>
        </p:blipFill>
        <p:spPr>
          <a:xfrm>
            <a:off x="533400" y="7752141"/>
            <a:ext cx="1585452" cy="2039559"/>
          </a:xfrm>
          <a:prstGeom prst="rect">
            <a:avLst/>
          </a:prstGeom>
        </p:spPr>
      </p:pic>
      <p:sp>
        <p:nvSpPr>
          <p:cNvPr id="13" name="TextBox 12"/>
          <p:cNvSpPr txBox="1"/>
          <p:nvPr/>
        </p:nvSpPr>
        <p:spPr>
          <a:xfrm>
            <a:off x="2303206" y="7818213"/>
            <a:ext cx="9431593" cy="1477328"/>
          </a:xfrm>
          <a:prstGeom prst="rect">
            <a:avLst/>
          </a:prstGeom>
          <a:noFill/>
        </p:spPr>
        <p:txBody>
          <a:bodyPr wrap="square" rtlCol="0">
            <a:spAutoFit/>
          </a:bodyPr>
          <a:lstStyle/>
          <a:p>
            <a:r>
              <a:rPr lang="vi-VN" sz="3000" dirty="0">
                <a:latin typeface="Rokkitt" panose="020B0604020202020204" charset="0"/>
              </a:rPr>
              <a:t>Kiểm tra xem có bao nhiêu điểm bị phân lớp lỗi. Nếu không còn điểm nào, dừng thuật toán. Nếu còn, quay lại bước 2.</a:t>
            </a:r>
            <a:endParaRPr lang="en-US" sz="3000" dirty="0">
              <a:latin typeface="Rokkitt" panose="020B0604020202020204" charset="0"/>
            </a:endParaRPr>
          </a:p>
        </p:txBody>
      </p:sp>
      <p:cxnSp>
        <p:nvCxnSpPr>
          <p:cNvPr id="4" name="Straight Connector 3"/>
          <p:cNvCxnSpPr/>
          <p:nvPr/>
        </p:nvCxnSpPr>
        <p:spPr>
          <a:xfrm>
            <a:off x="11734799" y="1104900"/>
            <a:ext cx="0" cy="933063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2115800" y="1223070"/>
            <a:ext cx="3627916" cy="861774"/>
          </a:xfrm>
          <a:prstGeom prst="rect">
            <a:avLst/>
          </a:prstGeom>
          <a:noFill/>
        </p:spPr>
        <p:txBody>
          <a:bodyPr wrap="none" rtlCol="0">
            <a:spAutoFit/>
          </a:bodyPr>
          <a:lstStyle/>
          <a:p>
            <a:r>
              <a:rPr lang="vi-VN" sz="5000" dirty="0" smtClean="0">
                <a:latin typeface="Rokkitt" panose="020B0604020202020204" charset="0"/>
              </a:rPr>
              <a:t>Input-Output</a:t>
            </a:r>
          </a:p>
        </p:txBody>
      </p:sp>
      <p:sp>
        <p:nvSpPr>
          <p:cNvPr id="7" name="TextBox 6"/>
          <p:cNvSpPr txBox="1"/>
          <p:nvPr/>
        </p:nvSpPr>
        <p:spPr>
          <a:xfrm>
            <a:off x="12115800" y="2420992"/>
            <a:ext cx="5968301" cy="1015663"/>
          </a:xfrm>
          <a:prstGeom prst="rect">
            <a:avLst/>
          </a:prstGeom>
          <a:noFill/>
        </p:spPr>
        <p:txBody>
          <a:bodyPr wrap="none" rtlCol="0">
            <a:spAutoFit/>
          </a:bodyPr>
          <a:lstStyle/>
          <a:p>
            <a:pPr lvl="0"/>
            <a:r>
              <a:rPr lang="vi-VN" sz="3000" dirty="0" smtClean="0">
                <a:latin typeface="Rokkitt" panose="020B0604020202020204" charset="0"/>
              </a:rPr>
              <a:t>Input: </a:t>
            </a:r>
            <a:r>
              <a:rPr lang="en-US" sz="3000" dirty="0">
                <a:latin typeface="Rokkitt" panose="020B0604020202020204" charset="0"/>
                <a:ea typeface="Inter" panose="020B0604020202020204"/>
              </a:rPr>
              <a:t>Là 1 tập DL đã được gán nhãn</a:t>
            </a:r>
          </a:p>
          <a:p>
            <a:r>
              <a:rPr lang="vi-VN" sz="3000" dirty="0" smtClean="0">
                <a:latin typeface="Rokkitt" panose="020B0604020202020204" charset="0"/>
              </a:rPr>
              <a:t>Output: </a:t>
            </a:r>
            <a:r>
              <a:rPr lang="en-US" sz="3000" dirty="0">
                <a:latin typeface="Rokkitt" panose="020B0604020202020204" charset="0"/>
                <a:ea typeface="Inter" panose="020B0604020202020204"/>
              </a:rPr>
              <a:t>Là 1 vecto dự đoán </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TextBox 2"/>
          <p:cNvSpPr txBox="1"/>
          <p:nvPr/>
        </p:nvSpPr>
        <p:spPr>
          <a:xfrm>
            <a:off x="566923" y="2364638"/>
            <a:ext cx="10127724" cy="7422777"/>
          </a:xfrm>
          <a:prstGeom prst="rect">
            <a:avLst/>
          </a:prstGeom>
        </p:spPr>
        <p:txBody>
          <a:bodyPr lIns="0" tIns="0" rIns="0" bIns="0" rtlCol="0" anchor="t">
            <a:spAutoFit/>
          </a:bodyPr>
          <a:lstStyle/>
          <a:p>
            <a:pPr algn="l">
              <a:lnSpc>
                <a:spcPts val="5328"/>
              </a:lnSpc>
            </a:pPr>
            <a:r>
              <a:rPr lang="en-US" sz="3805" dirty="0">
                <a:solidFill>
                  <a:srgbClr val="000000"/>
                </a:solidFill>
                <a:latin typeface="Rokkitt"/>
                <a:ea typeface="Rokkitt"/>
                <a:cs typeface="Rokkitt"/>
                <a:sym typeface="Rokkitt"/>
              </a:rPr>
              <a:t>Ưu điểm:</a:t>
            </a:r>
          </a:p>
          <a:p>
            <a:pPr algn="l">
              <a:lnSpc>
                <a:spcPts val="5328"/>
              </a:lnSpc>
            </a:pPr>
            <a:r>
              <a:rPr lang="en-US" sz="3805" dirty="0">
                <a:solidFill>
                  <a:srgbClr val="000000"/>
                </a:solidFill>
                <a:latin typeface="Rokkitt"/>
                <a:ea typeface="Rokkitt"/>
                <a:cs typeface="Rokkitt"/>
                <a:sym typeface="Rokkitt"/>
              </a:rPr>
              <a:t>-Đơn giản và dễ hiểu</a:t>
            </a:r>
          </a:p>
          <a:p>
            <a:pPr algn="l">
              <a:lnSpc>
                <a:spcPts val="5328"/>
              </a:lnSpc>
            </a:pPr>
            <a:r>
              <a:rPr lang="en-US" sz="3805" dirty="0">
                <a:solidFill>
                  <a:srgbClr val="000000"/>
                </a:solidFill>
                <a:latin typeface="Rokkitt"/>
                <a:ea typeface="Rokkitt"/>
                <a:cs typeface="Rokkitt"/>
                <a:sym typeface="Rokkitt"/>
              </a:rPr>
              <a:t>-Hiệu quả trên những dữ liệu tuyến tính phân tách</a:t>
            </a:r>
          </a:p>
          <a:p>
            <a:pPr algn="l">
              <a:lnSpc>
                <a:spcPts val="5328"/>
              </a:lnSpc>
            </a:pPr>
            <a:r>
              <a:rPr lang="en-US" sz="3805" dirty="0">
                <a:solidFill>
                  <a:srgbClr val="000000"/>
                </a:solidFill>
                <a:latin typeface="Rokkitt"/>
                <a:ea typeface="Rokkitt"/>
                <a:cs typeface="Rokkitt"/>
                <a:sym typeface="Rokkitt"/>
              </a:rPr>
              <a:t>-Tính toán nhanh chóng</a:t>
            </a:r>
          </a:p>
          <a:p>
            <a:pPr algn="l">
              <a:lnSpc>
                <a:spcPts val="5328"/>
              </a:lnSpc>
            </a:pPr>
            <a:r>
              <a:rPr lang="en-US" sz="3805" dirty="0">
                <a:solidFill>
                  <a:srgbClr val="000000"/>
                </a:solidFill>
                <a:latin typeface="Rokkitt"/>
                <a:ea typeface="Rokkitt"/>
                <a:cs typeface="Rokkitt"/>
                <a:sym typeface="Rokkitt"/>
              </a:rPr>
              <a:t>-Cơ sở cho các thuật toán nơ-ron phức tạp hơn</a:t>
            </a:r>
          </a:p>
          <a:p>
            <a:pPr algn="l">
              <a:lnSpc>
                <a:spcPts val="5328"/>
              </a:lnSpc>
            </a:pPr>
            <a:r>
              <a:rPr lang="en-US" sz="3805" dirty="0">
                <a:solidFill>
                  <a:srgbClr val="000000"/>
                </a:solidFill>
                <a:latin typeface="Rokkitt"/>
                <a:ea typeface="Rokkitt"/>
                <a:cs typeface="Rokkitt"/>
                <a:sym typeface="Rokkitt"/>
              </a:rPr>
              <a:t>Nhược điểm:</a:t>
            </a:r>
          </a:p>
          <a:p>
            <a:pPr algn="l">
              <a:lnSpc>
                <a:spcPts val="5328"/>
              </a:lnSpc>
            </a:pPr>
            <a:r>
              <a:rPr lang="en-US" sz="3805" dirty="0">
                <a:solidFill>
                  <a:srgbClr val="000000"/>
                </a:solidFill>
                <a:latin typeface="Rokkitt"/>
                <a:ea typeface="Rokkitt"/>
                <a:cs typeface="Rokkitt"/>
                <a:sym typeface="Rokkitt"/>
              </a:rPr>
              <a:t>-Không xử lý tốt dữ liệu phi tuyến tính phân tách</a:t>
            </a:r>
          </a:p>
          <a:p>
            <a:pPr algn="l">
              <a:lnSpc>
                <a:spcPts val="5328"/>
              </a:lnSpc>
            </a:pPr>
            <a:r>
              <a:rPr lang="en-US" sz="3805" dirty="0">
                <a:solidFill>
                  <a:srgbClr val="000000"/>
                </a:solidFill>
                <a:latin typeface="Rokkitt"/>
                <a:ea typeface="Rokkitt"/>
                <a:cs typeface="Rokkitt"/>
                <a:sym typeface="Rokkitt"/>
              </a:rPr>
              <a:t>-Khả năng hội tụ phụ thuộc vào dữ liệu</a:t>
            </a:r>
          </a:p>
          <a:p>
            <a:pPr algn="l">
              <a:lnSpc>
                <a:spcPts val="5328"/>
              </a:lnSpc>
            </a:pPr>
            <a:r>
              <a:rPr lang="en-US" sz="3805" dirty="0">
                <a:solidFill>
                  <a:srgbClr val="000000"/>
                </a:solidFill>
                <a:latin typeface="Rokkitt"/>
                <a:ea typeface="Rokkitt"/>
                <a:cs typeface="Rokkitt"/>
                <a:sym typeface="Rokkitt"/>
              </a:rPr>
              <a:t>-Thiếu khả năng tổng quát</a:t>
            </a:r>
          </a:p>
          <a:p>
            <a:pPr algn="l">
              <a:lnSpc>
                <a:spcPts val="5328"/>
              </a:lnSpc>
            </a:pPr>
            <a:r>
              <a:rPr lang="en-US" sz="3805" dirty="0">
                <a:solidFill>
                  <a:srgbClr val="000000"/>
                </a:solidFill>
                <a:latin typeface="Rokkitt"/>
                <a:ea typeface="Rokkitt"/>
                <a:cs typeface="Rokkitt"/>
                <a:sym typeface="Rokkitt"/>
              </a:rPr>
              <a:t>-Cập nhật trọng số không tối ưu</a:t>
            </a:r>
          </a:p>
          <a:p>
            <a:pPr algn="l">
              <a:lnSpc>
                <a:spcPts val="5328"/>
              </a:lnSpc>
              <a:spcBef>
                <a:spcPct val="0"/>
              </a:spcBef>
            </a:pPr>
            <a:endParaRPr lang="en-US" sz="3805" dirty="0">
              <a:solidFill>
                <a:srgbClr val="000000"/>
              </a:solidFill>
              <a:latin typeface="Rokkitt"/>
              <a:ea typeface="Rokkitt"/>
              <a:cs typeface="Rokkitt"/>
              <a:sym typeface="Rokkitt"/>
            </a:endParaRPr>
          </a:p>
        </p:txBody>
      </p:sp>
      <p:sp>
        <p:nvSpPr>
          <p:cNvPr id="3" name="Freeform 3"/>
          <p:cNvSpPr/>
          <p:nvPr/>
        </p:nvSpPr>
        <p:spPr>
          <a:xfrm>
            <a:off x="10694647" y="16601"/>
            <a:ext cx="7668258" cy="10270399"/>
          </a:xfrm>
          <a:custGeom>
            <a:avLst/>
            <a:gdLst/>
            <a:ahLst/>
            <a:cxnLst/>
            <a:rect l="l" t="t" r="r" b="b"/>
            <a:pathLst>
              <a:path w="7668258" h="10270399">
                <a:moveTo>
                  <a:pt x="0" y="0"/>
                </a:moveTo>
                <a:lnTo>
                  <a:pt x="7668258" y="0"/>
                </a:lnTo>
                <a:lnTo>
                  <a:pt x="7668258" y="10270399"/>
                </a:lnTo>
                <a:lnTo>
                  <a:pt x="0" y="10270399"/>
                </a:lnTo>
                <a:lnTo>
                  <a:pt x="0" y="0"/>
                </a:lnTo>
                <a:close/>
              </a:path>
            </a:pathLst>
          </a:custGeom>
          <a:blipFill>
            <a:blip r:embed="rId2"/>
            <a:stretch>
              <a:fillRect/>
            </a:stretch>
          </a:blipFill>
        </p:spPr>
      </p:sp>
      <p:sp>
        <p:nvSpPr>
          <p:cNvPr id="4" name="TextBox 4"/>
          <p:cNvSpPr txBox="1"/>
          <p:nvPr/>
        </p:nvSpPr>
        <p:spPr>
          <a:xfrm>
            <a:off x="3146645" y="1101724"/>
            <a:ext cx="6397208" cy="873125"/>
          </a:xfrm>
          <a:prstGeom prst="rect">
            <a:avLst/>
          </a:prstGeom>
        </p:spPr>
        <p:txBody>
          <a:bodyPr lIns="0" tIns="0" rIns="0" bIns="0" rtlCol="0" anchor="t">
            <a:spAutoFit/>
          </a:bodyPr>
          <a:lstStyle/>
          <a:p>
            <a:pPr algn="ctr">
              <a:lnSpc>
                <a:spcPts val="7000"/>
              </a:lnSpc>
              <a:spcBef>
                <a:spcPct val="0"/>
              </a:spcBef>
            </a:pPr>
            <a:r>
              <a:rPr lang="en-US" sz="5000" dirty="0">
                <a:solidFill>
                  <a:srgbClr val="000000"/>
                </a:solidFill>
                <a:latin typeface="Rokkitt"/>
                <a:ea typeface="Rokkitt"/>
                <a:cs typeface="Rokkitt"/>
                <a:sym typeface="Rokkitt"/>
              </a:rPr>
              <a:t>ƯU NHƯỢC ĐIỂM</a:t>
            </a:r>
          </a:p>
        </p:txBody>
      </p:sp>
      <p:sp>
        <p:nvSpPr>
          <p:cNvPr id="5" name="TextBox 5"/>
          <p:cNvSpPr txBox="1"/>
          <p:nvPr/>
        </p:nvSpPr>
        <p:spPr>
          <a:xfrm>
            <a:off x="1" y="-161925"/>
            <a:ext cx="12801600" cy="1436291"/>
          </a:xfrm>
          <a:prstGeom prst="rect">
            <a:avLst/>
          </a:prstGeom>
        </p:spPr>
        <p:txBody>
          <a:bodyPr wrap="square" lIns="0" tIns="0" rIns="0" bIns="0" rtlCol="0" anchor="t">
            <a:spAutoFit/>
          </a:bodyPr>
          <a:lstStyle/>
          <a:p>
            <a:pPr algn="ctr">
              <a:lnSpc>
                <a:spcPts val="11200"/>
              </a:lnSpc>
              <a:spcBef>
                <a:spcPct val="0"/>
              </a:spcBef>
            </a:pPr>
            <a:r>
              <a:rPr lang="en-US" sz="8000" dirty="0">
                <a:solidFill>
                  <a:srgbClr val="000000"/>
                </a:solidFill>
                <a:latin typeface="Rokkitt"/>
                <a:ea typeface="Rokkitt"/>
                <a:cs typeface="Rokkitt"/>
                <a:sym typeface="Rokkitt"/>
              </a:rPr>
              <a:t>PERCEPTRON LEARNING</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TotalTime>
  <Words>1612</Words>
  <Application>Microsoft Office PowerPoint</Application>
  <PresentationFormat>Custom</PresentationFormat>
  <Paragraphs>138</Paragraphs>
  <Slides>21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Paytone One</vt:lpstr>
      <vt:lpstr>Cheddar</vt:lpstr>
      <vt:lpstr>Calibri</vt:lpstr>
      <vt:lpstr>Times New Roman</vt:lpstr>
      <vt:lpstr>Rokkitt Bold</vt:lpstr>
      <vt:lpstr>Rokkitt</vt:lpstr>
      <vt:lpstr>Arial</vt:lpstr>
      <vt:lpstr>Inter</vt:lpstr>
      <vt:lpstr>Cambria Math</vt:lpstr>
      <vt:lpstr>BBT Martires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toán dự báo thời tiết</dc:title>
  <cp:lastModifiedBy>Microsoft account</cp:lastModifiedBy>
  <cp:revision>15</cp:revision>
  <dcterms:created xsi:type="dcterms:W3CDTF">2006-08-16T00:00:00Z</dcterms:created>
  <dcterms:modified xsi:type="dcterms:W3CDTF">2024-09-18T15:38:06Z</dcterms:modified>
  <dc:identifier>DAGRFEOggQM</dc:identifier>
</cp:coreProperties>
</file>

<file path=docProps/thumbnail.jpeg>
</file>